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handoutMasterIdLst>
    <p:handoutMasterId r:id="rId22"/>
  </p:handoutMasterIdLst>
  <p:sldIdLst>
    <p:sldId id="327" r:id="rId5"/>
    <p:sldId id="341" r:id="rId6"/>
    <p:sldId id="362" r:id="rId7"/>
    <p:sldId id="326" r:id="rId8"/>
    <p:sldId id="364" r:id="rId9"/>
    <p:sldId id="365" r:id="rId10"/>
    <p:sldId id="302" r:id="rId11"/>
    <p:sldId id="329" r:id="rId12"/>
    <p:sldId id="366" r:id="rId13"/>
    <p:sldId id="347" r:id="rId14"/>
    <p:sldId id="352" r:id="rId15"/>
    <p:sldId id="368" r:id="rId16"/>
    <p:sldId id="367" r:id="rId17"/>
    <p:sldId id="370" r:id="rId18"/>
    <p:sldId id="313" r:id="rId19"/>
    <p:sldId id="335" r:id="rId20"/>
  </p:sldIdLst>
  <p:sldSz cx="9144000" cy="6858000" type="screen4x3"/>
  <p:notesSz cx="7099300" cy="9385300"/>
  <p:defaultTextStyle>
    <a:defPPr>
      <a:defRPr lang="da-DK"/>
    </a:defPPr>
    <a:lvl1pPr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4319">
          <p15:clr>
            <a:srgbClr val="A4A3A4"/>
          </p15:clr>
        </p15:guide>
        <p15:guide id="2" pos="2871">
          <p15:clr>
            <a:srgbClr val="A4A3A4"/>
          </p15:clr>
        </p15:guide>
      </p15:sldGuideLst>
    </p:ext>
    <p:ext uri="{2D200454-40CA-4A62-9FC3-DE9A4176ACB9}">
      <p15:notesGuideLst xmlns:p15="http://schemas.microsoft.com/office/powerpoint/2012/main">
        <p15:guide id="1" orient="horz" pos="2956" userDrawn="1">
          <p15:clr>
            <a:srgbClr val="A4A3A4"/>
          </p15:clr>
        </p15:guide>
        <p15:guide id="2" pos="223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70C0"/>
    <a:srgbClr val="D70000"/>
    <a:srgbClr val="FF4845"/>
    <a:srgbClr val="960000"/>
    <a:srgbClr val="BF0000"/>
    <a:srgbClr val="5A7418"/>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04" autoAdjust="0"/>
    <p:restoredTop sz="94660"/>
  </p:normalViewPr>
  <p:slideViewPr>
    <p:cSldViewPr snapToGrid="0" snapToObjects="1">
      <p:cViewPr varScale="1">
        <p:scale>
          <a:sx n="66" d="100"/>
          <a:sy n="66" d="100"/>
        </p:scale>
        <p:origin x="797" y="43"/>
      </p:cViewPr>
      <p:guideLst>
        <p:guide orient="horz" pos="4319"/>
        <p:guide pos="287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0" d="100"/>
        <a:sy n="40" d="100"/>
      </p:scale>
      <p:origin x="0" y="0"/>
    </p:cViewPr>
  </p:sorterViewPr>
  <p:notesViewPr>
    <p:cSldViewPr snapToGrid="0" snapToObjects="1">
      <p:cViewPr varScale="1">
        <p:scale>
          <a:sx n="42" d="100"/>
          <a:sy n="42" d="100"/>
        </p:scale>
        <p:origin x="-2098" y="-77"/>
      </p:cViewPr>
      <p:guideLst>
        <p:guide orient="horz" pos="2956"/>
        <p:guide pos="2236"/>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Scheidell" userId="c59ff457-9f75-4337-9a57-109c8d897254" providerId="ADAL" clId="{C0106F8C-D714-4E76-BD6A-778F97B6DF28}"/>
    <pc:docChg chg="modSld">
      <pc:chgData name="Michael Scheidell" userId="c59ff457-9f75-4337-9a57-109c8d897254" providerId="ADAL" clId="{C0106F8C-D714-4E76-BD6A-778F97B6DF28}" dt="2025-03-05T00:41:28.626" v="37" actId="20577"/>
      <pc:docMkLst>
        <pc:docMk/>
      </pc:docMkLst>
      <pc:sldChg chg="modSp mod">
        <pc:chgData name="Michael Scheidell" userId="c59ff457-9f75-4337-9a57-109c8d897254" providerId="ADAL" clId="{C0106F8C-D714-4E76-BD6A-778F97B6DF28}" dt="2025-03-05T00:41:28.626" v="37" actId="20577"/>
        <pc:sldMkLst>
          <pc:docMk/>
          <pc:sldMk cId="753236077" sldId="370"/>
        </pc:sldMkLst>
        <pc:spChg chg="mod">
          <ac:chgData name="Michael Scheidell" userId="c59ff457-9f75-4337-9a57-109c8d897254" providerId="ADAL" clId="{C0106F8C-D714-4E76-BD6A-778F97B6DF28}" dt="2025-03-05T00:41:28.626" v="37" actId="20577"/>
          <ac:spMkLst>
            <pc:docMk/>
            <pc:sldMk cId="753236077" sldId="370"/>
            <ac:spMk id="13" creationId="{7669F9AD-F5B1-7717-3476-7907B8344B1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23F7E071-9FA2-7E8A-4614-769F5F5B8351}"/>
              </a:ext>
            </a:extLst>
          </p:cNvPr>
          <p:cNvSpPr>
            <a:spLocks noGrp="1"/>
          </p:cNvSpPr>
          <p:nvPr>
            <p:ph type="hdr" sz="quarter"/>
          </p:nvPr>
        </p:nvSpPr>
        <p:spPr>
          <a:xfrm>
            <a:off x="0" y="0"/>
            <a:ext cx="3076363" cy="469265"/>
          </a:xfrm>
          <a:prstGeom prst="rect">
            <a:avLst/>
          </a:prstGeom>
        </p:spPr>
        <p:txBody>
          <a:bodyPr vert="horz" wrap="square" lIns="94192" tIns="47096" rIns="94192" bIns="47096" numCol="1" anchor="t" anchorCtr="0" compatLnSpc="1">
            <a:prstTxWarp prst="textNoShape">
              <a:avLst/>
            </a:prstTxWarp>
          </a:bodyPr>
          <a:lstStyle>
            <a:lvl1pPr>
              <a:defRPr sz="1200">
                <a:latin typeface="Calibri" panose="020F0502020204030204" pitchFamily="34" charset="0"/>
              </a:defRPr>
            </a:lvl1pPr>
          </a:lstStyle>
          <a:p>
            <a:endParaRPr lang="nb-NO" altLang="en-US"/>
          </a:p>
        </p:txBody>
      </p:sp>
      <p:sp>
        <p:nvSpPr>
          <p:cNvPr id="3" name="Pladsholder til dato 2">
            <a:extLst>
              <a:ext uri="{FF2B5EF4-FFF2-40B4-BE49-F238E27FC236}">
                <a16:creationId xmlns:a16="http://schemas.microsoft.com/office/drawing/2014/main" id="{B528ABA4-E601-3A43-17D4-9DD7D9CEF43D}"/>
              </a:ext>
            </a:extLst>
          </p:cNvPr>
          <p:cNvSpPr>
            <a:spLocks noGrp="1"/>
          </p:cNvSpPr>
          <p:nvPr>
            <p:ph type="dt" sz="quarter" idx="1"/>
          </p:nvPr>
        </p:nvSpPr>
        <p:spPr>
          <a:xfrm>
            <a:off x="4021294" y="0"/>
            <a:ext cx="3076363" cy="469265"/>
          </a:xfrm>
          <a:prstGeom prst="rect">
            <a:avLst/>
          </a:prstGeom>
        </p:spPr>
        <p:txBody>
          <a:bodyPr vert="horz" wrap="square" lIns="94192" tIns="47096" rIns="94192" bIns="47096" numCol="1" anchor="t" anchorCtr="0" compatLnSpc="1">
            <a:prstTxWarp prst="textNoShape">
              <a:avLst/>
            </a:prstTxWarp>
          </a:bodyPr>
          <a:lstStyle>
            <a:lvl1pPr algn="r">
              <a:defRPr sz="1200">
                <a:latin typeface="Calibri" panose="020F0502020204030204" pitchFamily="34" charset="0"/>
              </a:defRPr>
            </a:lvl1pPr>
          </a:lstStyle>
          <a:p>
            <a:fld id="{CC9CE3F0-60E9-4117-9F7D-58DF65F037BA}" type="datetime1">
              <a:rPr lang="da-DK" altLang="en-US"/>
              <a:pPr/>
              <a:t>04-03-2025</a:t>
            </a:fld>
            <a:endParaRPr lang="da-DK" altLang="en-US"/>
          </a:p>
        </p:txBody>
      </p:sp>
      <p:sp>
        <p:nvSpPr>
          <p:cNvPr id="4" name="Pladsholder til sidefod 3">
            <a:extLst>
              <a:ext uri="{FF2B5EF4-FFF2-40B4-BE49-F238E27FC236}">
                <a16:creationId xmlns:a16="http://schemas.microsoft.com/office/drawing/2014/main" id="{07BA64C8-0F16-1CB8-2FF1-997F7A506DBF}"/>
              </a:ext>
            </a:extLst>
          </p:cNvPr>
          <p:cNvSpPr>
            <a:spLocks noGrp="1"/>
          </p:cNvSpPr>
          <p:nvPr>
            <p:ph type="ftr" sz="quarter" idx="2"/>
          </p:nvPr>
        </p:nvSpPr>
        <p:spPr>
          <a:xfrm>
            <a:off x="0" y="8914406"/>
            <a:ext cx="3076363" cy="469265"/>
          </a:xfrm>
          <a:prstGeom prst="rect">
            <a:avLst/>
          </a:prstGeom>
        </p:spPr>
        <p:txBody>
          <a:bodyPr vert="horz" wrap="square" lIns="94192" tIns="47096" rIns="94192" bIns="47096" numCol="1" anchor="b" anchorCtr="0" compatLnSpc="1">
            <a:prstTxWarp prst="textNoShape">
              <a:avLst/>
            </a:prstTxWarp>
          </a:bodyPr>
          <a:lstStyle>
            <a:lvl1pPr>
              <a:defRPr sz="1200">
                <a:latin typeface="Calibri" panose="020F0502020204030204" pitchFamily="34" charset="0"/>
              </a:defRPr>
            </a:lvl1pPr>
          </a:lstStyle>
          <a:p>
            <a:endParaRPr lang="nb-NO" altLang="en-US"/>
          </a:p>
        </p:txBody>
      </p:sp>
      <p:sp>
        <p:nvSpPr>
          <p:cNvPr id="5" name="Pladsholder til diasnummer 4">
            <a:extLst>
              <a:ext uri="{FF2B5EF4-FFF2-40B4-BE49-F238E27FC236}">
                <a16:creationId xmlns:a16="http://schemas.microsoft.com/office/drawing/2014/main" id="{F7FDFBC4-97D8-F6B2-ADC8-CAB453C7289D}"/>
              </a:ext>
            </a:extLst>
          </p:cNvPr>
          <p:cNvSpPr>
            <a:spLocks noGrp="1"/>
          </p:cNvSpPr>
          <p:nvPr>
            <p:ph type="sldNum" sz="quarter" idx="3"/>
          </p:nvPr>
        </p:nvSpPr>
        <p:spPr>
          <a:xfrm>
            <a:off x="4021294" y="8914406"/>
            <a:ext cx="3076363" cy="469265"/>
          </a:xfrm>
          <a:prstGeom prst="rect">
            <a:avLst/>
          </a:prstGeom>
        </p:spPr>
        <p:txBody>
          <a:bodyPr vert="horz" wrap="square" lIns="94192" tIns="47096" rIns="94192" bIns="47096" numCol="1" anchor="b" anchorCtr="0" compatLnSpc="1">
            <a:prstTxWarp prst="textNoShape">
              <a:avLst/>
            </a:prstTxWarp>
          </a:bodyPr>
          <a:lstStyle>
            <a:lvl1pPr algn="r">
              <a:defRPr sz="1200">
                <a:latin typeface="Calibri" panose="020F0502020204030204" pitchFamily="34" charset="0"/>
              </a:defRPr>
            </a:lvl1pPr>
          </a:lstStyle>
          <a:p>
            <a:fld id="{B2B05375-AE78-4C30-8DFA-3548C88D91A1}" type="slidenum">
              <a:rPr lang="da-DK" altLang="en-US"/>
              <a:pPr/>
              <a:t>‹#›</a:t>
            </a:fld>
            <a:endParaRPr lang="da-DK"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E2C04E-0AC6-F49B-361A-847A7897EA0C}"/>
              </a:ext>
            </a:extLst>
          </p:cNvPr>
          <p:cNvSpPr>
            <a:spLocks noGrp="1"/>
          </p:cNvSpPr>
          <p:nvPr>
            <p:ph type="hdr" sz="quarter"/>
          </p:nvPr>
        </p:nvSpPr>
        <p:spPr>
          <a:xfrm>
            <a:off x="0" y="0"/>
            <a:ext cx="3076363" cy="469265"/>
          </a:xfrm>
          <a:prstGeom prst="rect">
            <a:avLst/>
          </a:prstGeom>
        </p:spPr>
        <p:txBody>
          <a:bodyPr vert="horz" wrap="square" lIns="94192" tIns="47096" rIns="94192" bIns="47096" numCol="1" anchor="t" anchorCtr="0" compatLnSpc="1">
            <a:prstTxWarp prst="textNoShape">
              <a:avLst/>
            </a:prstTxWarp>
          </a:bodyPr>
          <a:lstStyle>
            <a:lvl1pPr>
              <a:defRPr sz="1200"/>
            </a:lvl1pPr>
          </a:lstStyle>
          <a:p>
            <a:endParaRPr lang="nb-NO" altLang="en-US"/>
          </a:p>
        </p:txBody>
      </p:sp>
      <p:sp>
        <p:nvSpPr>
          <p:cNvPr id="3" name="Date Placeholder 2">
            <a:extLst>
              <a:ext uri="{FF2B5EF4-FFF2-40B4-BE49-F238E27FC236}">
                <a16:creationId xmlns:a16="http://schemas.microsoft.com/office/drawing/2014/main" id="{38929188-FB5A-5074-FE40-FA2583E49553}"/>
              </a:ext>
            </a:extLst>
          </p:cNvPr>
          <p:cNvSpPr>
            <a:spLocks noGrp="1"/>
          </p:cNvSpPr>
          <p:nvPr>
            <p:ph type="dt" idx="1"/>
          </p:nvPr>
        </p:nvSpPr>
        <p:spPr>
          <a:xfrm>
            <a:off x="4021294" y="0"/>
            <a:ext cx="3076363" cy="469265"/>
          </a:xfrm>
          <a:prstGeom prst="rect">
            <a:avLst/>
          </a:prstGeom>
        </p:spPr>
        <p:txBody>
          <a:bodyPr vert="horz" wrap="square" lIns="94192" tIns="47096" rIns="94192" bIns="47096" numCol="1" anchor="t" anchorCtr="0" compatLnSpc="1">
            <a:prstTxWarp prst="textNoShape">
              <a:avLst/>
            </a:prstTxWarp>
          </a:bodyPr>
          <a:lstStyle>
            <a:lvl1pPr algn="r">
              <a:defRPr sz="1200"/>
            </a:lvl1pPr>
          </a:lstStyle>
          <a:p>
            <a:fld id="{FFABFF37-D75D-4291-8535-1B49D40672F0}" type="datetime1">
              <a:rPr lang="nb-NO" altLang="en-US"/>
              <a:pPr/>
              <a:t>04.03.2025</a:t>
            </a:fld>
            <a:endParaRPr lang="nb-NO" altLang="en-US"/>
          </a:p>
        </p:txBody>
      </p:sp>
      <p:sp>
        <p:nvSpPr>
          <p:cNvPr id="4" name="Slide Image Placeholder 3">
            <a:extLst>
              <a:ext uri="{FF2B5EF4-FFF2-40B4-BE49-F238E27FC236}">
                <a16:creationId xmlns:a16="http://schemas.microsoft.com/office/drawing/2014/main" id="{8DAFE215-D197-C723-A06E-2983BC6434B9}"/>
              </a:ext>
            </a:extLst>
          </p:cNvPr>
          <p:cNvSpPr>
            <a:spLocks noGrp="1" noRot="1" noChangeAspect="1"/>
          </p:cNvSpPr>
          <p:nvPr>
            <p:ph type="sldImg" idx="2"/>
          </p:nvPr>
        </p:nvSpPr>
        <p:spPr>
          <a:xfrm>
            <a:off x="1203325" y="703263"/>
            <a:ext cx="4692650" cy="3519487"/>
          </a:xfrm>
          <a:prstGeom prst="rect">
            <a:avLst/>
          </a:prstGeom>
          <a:noFill/>
          <a:ln w="12700">
            <a:solidFill>
              <a:prstClr val="black"/>
            </a:solidFill>
          </a:ln>
        </p:spPr>
        <p:txBody>
          <a:bodyPr vert="horz" wrap="square" lIns="94192" tIns="47096" rIns="94192" bIns="47096" numCol="1" anchor="ctr" anchorCtr="0" compatLnSpc="1">
            <a:prstTxWarp prst="textNoShape">
              <a:avLst/>
            </a:prstTxWarp>
          </a:bodyPr>
          <a:lstStyle/>
          <a:p>
            <a:pPr lvl="0"/>
            <a:endParaRPr lang="nb-NO" altLang="en-US"/>
          </a:p>
        </p:txBody>
      </p:sp>
      <p:sp>
        <p:nvSpPr>
          <p:cNvPr id="5" name="Notes Placeholder 4">
            <a:extLst>
              <a:ext uri="{FF2B5EF4-FFF2-40B4-BE49-F238E27FC236}">
                <a16:creationId xmlns:a16="http://schemas.microsoft.com/office/drawing/2014/main" id="{48884C75-CE1D-EA38-0104-33BA1539B818}"/>
              </a:ext>
            </a:extLst>
          </p:cNvPr>
          <p:cNvSpPr>
            <a:spLocks noGrp="1"/>
          </p:cNvSpPr>
          <p:nvPr>
            <p:ph type="body" sz="quarter" idx="3"/>
          </p:nvPr>
        </p:nvSpPr>
        <p:spPr>
          <a:xfrm>
            <a:off x="709930" y="4458018"/>
            <a:ext cx="5679440" cy="4223385"/>
          </a:xfrm>
          <a:prstGeom prst="rect">
            <a:avLst/>
          </a:prstGeom>
        </p:spPr>
        <p:txBody>
          <a:bodyPr vert="horz" wrap="square" lIns="94192" tIns="47096" rIns="94192" bIns="47096" numCol="1" anchor="t" anchorCtr="0" compatLnSpc="1">
            <a:prstTxWarp prst="textNoShape">
              <a:avLst/>
            </a:prstTxWarp>
            <a:normAutofit/>
          </a:bodyPr>
          <a:lstStyle/>
          <a:p>
            <a:pPr lvl="0"/>
            <a:r>
              <a:rPr lang="nb-NO" altLang="en-US"/>
              <a:t>Click to edit Master text styles</a:t>
            </a:r>
          </a:p>
          <a:p>
            <a:pPr lvl="1"/>
            <a:r>
              <a:rPr lang="nb-NO" altLang="en-US"/>
              <a:t>Second level</a:t>
            </a:r>
          </a:p>
          <a:p>
            <a:pPr lvl="2"/>
            <a:r>
              <a:rPr lang="nb-NO" altLang="en-US"/>
              <a:t>Third level</a:t>
            </a:r>
          </a:p>
          <a:p>
            <a:pPr lvl="3"/>
            <a:r>
              <a:rPr lang="nb-NO" altLang="en-US"/>
              <a:t>Fourth level</a:t>
            </a:r>
          </a:p>
          <a:p>
            <a:pPr lvl="4"/>
            <a:r>
              <a:rPr lang="nb-NO" altLang="en-US"/>
              <a:t>Fifth level</a:t>
            </a:r>
          </a:p>
        </p:txBody>
      </p:sp>
      <p:sp>
        <p:nvSpPr>
          <p:cNvPr id="6" name="Footer Placeholder 5">
            <a:extLst>
              <a:ext uri="{FF2B5EF4-FFF2-40B4-BE49-F238E27FC236}">
                <a16:creationId xmlns:a16="http://schemas.microsoft.com/office/drawing/2014/main" id="{2D99E6A9-F1FE-581E-9628-246FB0BC276F}"/>
              </a:ext>
            </a:extLst>
          </p:cNvPr>
          <p:cNvSpPr>
            <a:spLocks noGrp="1"/>
          </p:cNvSpPr>
          <p:nvPr>
            <p:ph type="ftr" sz="quarter" idx="4"/>
          </p:nvPr>
        </p:nvSpPr>
        <p:spPr>
          <a:xfrm>
            <a:off x="0" y="8914406"/>
            <a:ext cx="3076363" cy="469265"/>
          </a:xfrm>
          <a:prstGeom prst="rect">
            <a:avLst/>
          </a:prstGeom>
        </p:spPr>
        <p:txBody>
          <a:bodyPr vert="horz" wrap="square" lIns="94192" tIns="47096" rIns="94192" bIns="47096" numCol="1" anchor="b" anchorCtr="0" compatLnSpc="1">
            <a:prstTxWarp prst="textNoShape">
              <a:avLst/>
            </a:prstTxWarp>
          </a:bodyPr>
          <a:lstStyle>
            <a:lvl1pPr>
              <a:defRPr sz="1200"/>
            </a:lvl1pPr>
          </a:lstStyle>
          <a:p>
            <a:endParaRPr lang="nb-NO" altLang="en-US"/>
          </a:p>
        </p:txBody>
      </p:sp>
      <p:sp>
        <p:nvSpPr>
          <p:cNvPr id="7" name="Slide Number Placeholder 6">
            <a:extLst>
              <a:ext uri="{FF2B5EF4-FFF2-40B4-BE49-F238E27FC236}">
                <a16:creationId xmlns:a16="http://schemas.microsoft.com/office/drawing/2014/main" id="{E988D7D8-1190-4042-9997-21136C95B79E}"/>
              </a:ext>
            </a:extLst>
          </p:cNvPr>
          <p:cNvSpPr>
            <a:spLocks noGrp="1"/>
          </p:cNvSpPr>
          <p:nvPr>
            <p:ph type="sldNum" sz="quarter" idx="5"/>
          </p:nvPr>
        </p:nvSpPr>
        <p:spPr>
          <a:xfrm>
            <a:off x="4021294" y="8914406"/>
            <a:ext cx="3076363" cy="469265"/>
          </a:xfrm>
          <a:prstGeom prst="rect">
            <a:avLst/>
          </a:prstGeom>
        </p:spPr>
        <p:txBody>
          <a:bodyPr vert="horz" wrap="square" lIns="94192" tIns="47096" rIns="94192" bIns="47096" numCol="1" anchor="b" anchorCtr="0" compatLnSpc="1">
            <a:prstTxWarp prst="textNoShape">
              <a:avLst/>
            </a:prstTxWarp>
          </a:bodyPr>
          <a:lstStyle>
            <a:lvl1pPr algn="r">
              <a:defRPr sz="1200"/>
            </a:lvl1pPr>
          </a:lstStyle>
          <a:p>
            <a:fld id="{AE06DDCA-B92E-4256-86E6-315F175E9147}" type="slidenum">
              <a:rPr lang="nb-NO" altLang="en-US"/>
              <a:pPr/>
              <a:t>‹#›</a:t>
            </a:fld>
            <a:endParaRPr lang="nb-NO"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ＭＳ Ｐゴシック" pitchFamily="-108"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2DF431-4121-4337-BA3B-428DE85DDC0A}" type="slidenum">
              <a:rPr lang="nb-NO" altLang="en-US" smtClean="0"/>
              <a:pPr/>
              <a:t>3</a:t>
            </a:fld>
            <a:endParaRPr lang="nb-NO" altLang="en-US"/>
          </a:p>
        </p:txBody>
      </p:sp>
    </p:spTree>
    <p:extLst>
      <p:ext uri="{BB962C8B-B14F-4D97-AF65-F5344CB8AC3E}">
        <p14:creationId xmlns:p14="http://schemas.microsoft.com/office/powerpoint/2010/main" val="3356414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spTree>
    <p:extLst>
      <p:ext uri="{BB962C8B-B14F-4D97-AF65-F5344CB8AC3E}">
        <p14:creationId xmlns:p14="http://schemas.microsoft.com/office/powerpoint/2010/main" val="990867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atin typeface="Calibri"/>
              </a:defRPr>
            </a:lvl1pPr>
          </a:lstStyle>
          <a:p>
            <a:r>
              <a:rPr lang="en-US"/>
              <a:t>Click to edit Master title style</a:t>
            </a:r>
            <a:endParaRPr lang="da-DK" dirty="0"/>
          </a:p>
        </p:txBody>
      </p:sp>
      <p:sp>
        <p:nvSpPr>
          <p:cNvPr id="3" name="Pladsholder til lodret titel 2"/>
          <p:cNvSpPr>
            <a:spLocks noGrp="1"/>
          </p:cNvSpPr>
          <p:nvPr>
            <p:ph type="body" orient="vert" idx="1"/>
          </p:nvPr>
        </p:nvSpPr>
        <p:spPr>
          <a:xfrm>
            <a:off x="457200" y="1600200"/>
            <a:ext cx="8229600" cy="4525963"/>
          </a:xfrm>
          <a:prstGeom prst="rect">
            <a:avLst/>
          </a:prstGeom>
        </p:spPr>
        <p:txBody>
          <a:bodyPr vert="eaVert"/>
          <a:lstStyle>
            <a:lvl1pPr>
              <a:defRPr>
                <a:latin typeface="Calibri"/>
              </a:defRPr>
            </a:lvl1pPr>
            <a:lvl2pPr>
              <a:defRPr>
                <a:latin typeface="Calibri"/>
              </a:defRPr>
            </a:lvl2pPr>
            <a:lvl3pPr>
              <a:defRPr>
                <a:latin typeface="Calibri"/>
              </a:defRPr>
            </a:lvl3pPr>
            <a:lvl4pPr>
              <a:defRPr>
                <a:latin typeface="Calibri"/>
              </a:defRPr>
            </a:lvl4pPr>
            <a:lvl5pPr>
              <a:defRPr>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4" name="Pladsholder til dato 3">
            <a:extLst>
              <a:ext uri="{FF2B5EF4-FFF2-40B4-BE49-F238E27FC236}">
                <a16:creationId xmlns:a16="http://schemas.microsoft.com/office/drawing/2014/main" id="{A0CC4460-EC09-D94B-FDDE-1AE008B3025F}"/>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415FD6E4-1C62-4367-AAE1-ABC27045AE90}" type="datetime1">
              <a:rPr lang="da-DK" altLang="en-US"/>
              <a:pPr/>
              <a:t>04-03-2025</a:t>
            </a:fld>
            <a:endParaRPr lang="da-DK" altLang="en-US"/>
          </a:p>
        </p:txBody>
      </p:sp>
      <p:sp>
        <p:nvSpPr>
          <p:cNvPr id="5" name="Pladsholder til sidefod 4">
            <a:extLst>
              <a:ext uri="{FF2B5EF4-FFF2-40B4-BE49-F238E27FC236}">
                <a16:creationId xmlns:a16="http://schemas.microsoft.com/office/drawing/2014/main" id="{B90C5C80-9268-221B-354A-2FAF138FD5F0}"/>
              </a:ext>
            </a:extLst>
          </p:cNvPr>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endParaRPr lang="nb-NO" altLang="en-US"/>
          </a:p>
        </p:txBody>
      </p:sp>
      <p:sp>
        <p:nvSpPr>
          <p:cNvPr id="6" name="Pladsholder til diasnummer 5">
            <a:extLst>
              <a:ext uri="{FF2B5EF4-FFF2-40B4-BE49-F238E27FC236}">
                <a16:creationId xmlns:a16="http://schemas.microsoft.com/office/drawing/2014/main" id="{8ED7FAC5-CE66-0ACF-04F9-19DEC07ECC15}"/>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E47A58AC-18CD-41CA-A13E-9B53FD852B49}" type="slidenum">
              <a:rPr lang="da-DK" altLang="en-US"/>
              <a:pPr/>
              <a:t>‹#›</a:t>
            </a:fld>
            <a:endParaRPr lang="da-DK" altLang="en-US"/>
          </a:p>
        </p:txBody>
      </p:sp>
    </p:spTree>
    <p:extLst>
      <p:ext uri="{BB962C8B-B14F-4D97-AF65-F5344CB8AC3E}">
        <p14:creationId xmlns:p14="http://schemas.microsoft.com/office/powerpoint/2010/main" val="339128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a:prstGeom prst="rect">
            <a:avLst/>
          </a:prstGeom>
        </p:spPr>
        <p:txBody>
          <a:bodyPr vert="eaVert"/>
          <a:lstStyle>
            <a:lvl1pPr>
              <a:defRPr>
                <a:latin typeface="Calibri"/>
              </a:defRPr>
            </a:lvl1pPr>
          </a:lstStyle>
          <a:p>
            <a:r>
              <a:rPr lang="en-US"/>
              <a:t>Click to edit Master title style</a:t>
            </a:r>
            <a:endParaRPr lang="da-DK" dirty="0"/>
          </a:p>
        </p:txBody>
      </p:sp>
      <p:sp>
        <p:nvSpPr>
          <p:cNvPr id="3" name="Pladsholder til lodret titel 2"/>
          <p:cNvSpPr>
            <a:spLocks noGrp="1"/>
          </p:cNvSpPr>
          <p:nvPr>
            <p:ph type="body" orient="vert" idx="1"/>
          </p:nvPr>
        </p:nvSpPr>
        <p:spPr>
          <a:xfrm>
            <a:off x="457200" y="274638"/>
            <a:ext cx="6019800" cy="5851525"/>
          </a:xfrm>
          <a:prstGeom prst="rect">
            <a:avLst/>
          </a:prstGeom>
        </p:spPr>
        <p:txBody>
          <a:bodyPr vert="eaVert"/>
          <a:lstStyle>
            <a:lvl1pPr>
              <a:defRPr>
                <a:latin typeface="Calibri"/>
              </a:defRPr>
            </a:lvl1pPr>
            <a:lvl2pPr>
              <a:defRPr>
                <a:latin typeface="Calibri"/>
              </a:defRPr>
            </a:lvl2pPr>
            <a:lvl3pPr>
              <a:defRPr>
                <a:latin typeface="Calibri"/>
              </a:defRPr>
            </a:lvl3pPr>
            <a:lvl4pPr>
              <a:defRPr>
                <a:latin typeface="Calibri"/>
              </a:defRPr>
            </a:lvl4pPr>
            <a:lvl5pPr>
              <a:defRPr>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4" name="Pladsholder til dato 3">
            <a:extLst>
              <a:ext uri="{FF2B5EF4-FFF2-40B4-BE49-F238E27FC236}">
                <a16:creationId xmlns:a16="http://schemas.microsoft.com/office/drawing/2014/main" id="{001C203C-EEF6-E33E-4B46-2FEF72751045}"/>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655797BC-FBE2-4036-9955-25A02CA1AA7E}" type="datetime1">
              <a:rPr lang="da-DK" altLang="en-US"/>
              <a:pPr/>
              <a:t>04-03-2025</a:t>
            </a:fld>
            <a:endParaRPr lang="da-DK" altLang="en-US"/>
          </a:p>
        </p:txBody>
      </p:sp>
      <p:sp>
        <p:nvSpPr>
          <p:cNvPr id="5" name="Pladsholder til sidefod 4">
            <a:extLst>
              <a:ext uri="{FF2B5EF4-FFF2-40B4-BE49-F238E27FC236}">
                <a16:creationId xmlns:a16="http://schemas.microsoft.com/office/drawing/2014/main" id="{DC73FCCD-A526-00BD-755C-F06F3F10BD8F}"/>
              </a:ext>
            </a:extLst>
          </p:cNvPr>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endParaRPr lang="nb-NO" altLang="en-US"/>
          </a:p>
        </p:txBody>
      </p:sp>
      <p:sp>
        <p:nvSpPr>
          <p:cNvPr id="6" name="Pladsholder til diasnummer 5">
            <a:extLst>
              <a:ext uri="{FF2B5EF4-FFF2-40B4-BE49-F238E27FC236}">
                <a16:creationId xmlns:a16="http://schemas.microsoft.com/office/drawing/2014/main" id="{51743FE8-090D-765D-101A-C74A7606677C}"/>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0A95560C-498F-41A2-B89D-353E975956F1}" type="slidenum">
              <a:rPr lang="da-DK" altLang="en-US"/>
              <a:pPr/>
              <a:t>‹#›</a:t>
            </a:fld>
            <a:endParaRPr lang="da-DK" altLang="en-US"/>
          </a:p>
        </p:txBody>
      </p:sp>
    </p:spTree>
    <p:extLst>
      <p:ext uri="{BB962C8B-B14F-4D97-AF65-F5344CB8AC3E}">
        <p14:creationId xmlns:p14="http://schemas.microsoft.com/office/powerpoint/2010/main" val="2446397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457200" y="2298700"/>
            <a:ext cx="8229600" cy="3827463"/>
          </a:xfrm>
          <a:prstGeom prst="rect">
            <a:avLst/>
          </a:prstGeom>
        </p:spPr>
        <p:txBody>
          <a:bodyPr/>
          <a:lstStyle>
            <a:lvl1pPr>
              <a:defRPr>
                <a:solidFill>
                  <a:srgbClr val="000000"/>
                </a:solidFill>
                <a:latin typeface="Calibri"/>
              </a:defRPr>
            </a:lvl1pPr>
            <a:lvl2pPr>
              <a:defRPr>
                <a:solidFill>
                  <a:srgbClr val="000000"/>
                </a:solidFill>
                <a:latin typeface="Calibri"/>
              </a:defRPr>
            </a:lvl2pPr>
            <a:lvl3pPr>
              <a:defRPr>
                <a:solidFill>
                  <a:srgbClr val="000000"/>
                </a:solidFill>
                <a:latin typeface="Calibri"/>
              </a:defRPr>
            </a:lvl3pPr>
            <a:lvl4pPr>
              <a:defRPr>
                <a:solidFill>
                  <a:srgbClr val="000000"/>
                </a:solidFill>
                <a:latin typeface="Calibri"/>
              </a:defRPr>
            </a:lvl4pPr>
            <a:lvl5pPr>
              <a:defRPr>
                <a:solidFill>
                  <a:srgbClr val="000000"/>
                </a:solidFill>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2" name="Pladsholder til dato 3">
            <a:extLst>
              <a:ext uri="{FF2B5EF4-FFF2-40B4-BE49-F238E27FC236}">
                <a16:creationId xmlns:a16="http://schemas.microsoft.com/office/drawing/2014/main" id="{6B20F195-0655-81E8-BDB8-E600FC360B0A}"/>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anose="020F0502020204030204" pitchFamily="34" charset="0"/>
              </a:defRPr>
            </a:lvl1pPr>
          </a:lstStyle>
          <a:p>
            <a:r>
              <a:rPr lang="da-DK" altLang="en-US"/>
              <a:t>Your footnote</a:t>
            </a:r>
          </a:p>
        </p:txBody>
      </p:sp>
      <p:sp>
        <p:nvSpPr>
          <p:cNvPr id="4" name="Pladsholder til diasnummer 5">
            <a:extLst>
              <a:ext uri="{FF2B5EF4-FFF2-40B4-BE49-F238E27FC236}">
                <a16:creationId xmlns:a16="http://schemas.microsoft.com/office/drawing/2014/main" id="{322D85D1-AC5F-75D6-E77C-BBC10977B326}"/>
              </a:ext>
            </a:extLst>
          </p:cNvPr>
          <p:cNvSpPr>
            <a:spLocks noGrp="1"/>
          </p:cNvSpPr>
          <p:nvPr>
            <p:ph type="sldNum" sz="quarter" idx="11"/>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anose="020F0502020204030204" pitchFamily="34" charset="0"/>
              </a:defRPr>
            </a:lvl1pPr>
          </a:lstStyle>
          <a:p>
            <a:r>
              <a:rPr lang="da-DK" altLang="en-US"/>
              <a:t>Your Logo</a:t>
            </a:r>
          </a:p>
        </p:txBody>
      </p:sp>
    </p:spTree>
    <p:extLst>
      <p:ext uri="{BB962C8B-B14F-4D97-AF65-F5344CB8AC3E}">
        <p14:creationId xmlns:p14="http://schemas.microsoft.com/office/powerpoint/2010/main" val="3542774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fsnitsoverskrift">
    <p:spTree>
      <p:nvGrpSpPr>
        <p:cNvPr id="1" name=""/>
        <p:cNvGrpSpPr/>
        <p:nvPr/>
      </p:nvGrpSpPr>
      <p:grpSpPr>
        <a:xfrm>
          <a:off x="0" y="0"/>
          <a:ext cx="0" cy="0"/>
          <a:chOff x="0" y="0"/>
          <a:chExt cx="0" cy="0"/>
        </a:xfrm>
      </p:grpSpPr>
      <p:sp>
        <p:nvSpPr>
          <p:cNvPr id="8" name="Pladsholder til indhold 2"/>
          <p:cNvSpPr>
            <a:spLocks noGrp="1"/>
          </p:cNvSpPr>
          <p:nvPr>
            <p:ph idx="1"/>
          </p:nvPr>
        </p:nvSpPr>
        <p:spPr>
          <a:xfrm>
            <a:off x="457200" y="2552700"/>
            <a:ext cx="8229600" cy="3573463"/>
          </a:xfrm>
          <a:prstGeom prst="rect">
            <a:avLst/>
          </a:prstGeom>
        </p:spPr>
        <p:txBody>
          <a:bodyPr/>
          <a:lstStyle>
            <a:lvl1pPr>
              <a:defRPr>
                <a:solidFill>
                  <a:srgbClr val="000000"/>
                </a:solidFill>
                <a:latin typeface="Calibri"/>
              </a:defRPr>
            </a:lvl1pPr>
            <a:lvl2pPr>
              <a:defRPr>
                <a:solidFill>
                  <a:srgbClr val="000000"/>
                </a:solidFill>
                <a:latin typeface="Calibri"/>
              </a:defRPr>
            </a:lvl2pPr>
            <a:lvl3pPr>
              <a:defRPr>
                <a:solidFill>
                  <a:srgbClr val="000000"/>
                </a:solidFill>
                <a:latin typeface="Calibri"/>
              </a:defRPr>
            </a:lvl3pPr>
            <a:lvl4pPr>
              <a:defRPr>
                <a:solidFill>
                  <a:srgbClr val="000000"/>
                </a:solidFill>
                <a:latin typeface="Calibri"/>
              </a:defRPr>
            </a:lvl4pPr>
            <a:lvl5pPr>
              <a:defRPr>
                <a:solidFill>
                  <a:srgbClr val="000000"/>
                </a:solidFill>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2" name="Pladsholder til dato 3">
            <a:extLst>
              <a:ext uri="{FF2B5EF4-FFF2-40B4-BE49-F238E27FC236}">
                <a16:creationId xmlns:a16="http://schemas.microsoft.com/office/drawing/2014/main" id="{80AEC378-D94E-53F3-D643-01CB069FC7DC}"/>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anose="020F0502020204030204" pitchFamily="34" charset="0"/>
              </a:defRPr>
            </a:lvl1pPr>
          </a:lstStyle>
          <a:p>
            <a:r>
              <a:rPr lang="da-DK" altLang="en-US"/>
              <a:t>Your footnote</a:t>
            </a:r>
          </a:p>
        </p:txBody>
      </p:sp>
      <p:sp>
        <p:nvSpPr>
          <p:cNvPr id="3" name="Pladsholder til diasnummer 5">
            <a:extLst>
              <a:ext uri="{FF2B5EF4-FFF2-40B4-BE49-F238E27FC236}">
                <a16:creationId xmlns:a16="http://schemas.microsoft.com/office/drawing/2014/main" id="{C7A65A0C-1919-E028-D7E8-D7A770D279A0}"/>
              </a:ext>
            </a:extLst>
          </p:cNvPr>
          <p:cNvSpPr>
            <a:spLocks noGrp="1"/>
          </p:cNvSpPr>
          <p:nvPr>
            <p:ph type="sldNum" sz="quarter" idx="11"/>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anose="020F0502020204030204" pitchFamily="34" charset="0"/>
              </a:defRPr>
            </a:lvl1pPr>
          </a:lstStyle>
          <a:p>
            <a:r>
              <a:rPr lang="da-DK" altLang="en-US"/>
              <a:t>Your Logo</a:t>
            </a:r>
          </a:p>
        </p:txBody>
      </p:sp>
    </p:spTree>
    <p:extLst>
      <p:ext uri="{BB962C8B-B14F-4D97-AF65-F5344CB8AC3E}">
        <p14:creationId xmlns:p14="http://schemas.microsoft.com/office/powerpoint/2010/main" val="3938093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atin typeface="Calibri"/>
              </a:defRPr>
            </a:lvl1pPr>
          </a:lstStyle>
          <a:p>
            <a:r>
              <a:rPr lang="en-US"/>
              <a:t>Click to edit Master title style</a:t>
            </a:r>
            <a:endParaRPr lang="da-DK" dirty="0"/>
          </a:p>
        </p:txBody>
      </p:sp>
      <p:sp>
        <p:nvSpPr>
          <p:cNvPr id="3" name="Pladsholder til indhold 2"/>
          <p:cNvSpPr>
            <a:spLocks noGrp="1"/>
          </p:cNvSpPr>
          <p:nvPr>
            <p:ph sz="half" idx="1"/>
          </p:nvPr>
        </p:nvSpPr>
        <p:spPr>
          <a:xfrm>
            <a:off x="457200" y="1600200"/>
            <a:ext cx="4038600" cy="4525963"/>
          </a:xfrm>
          <a:prstGeom prst="rect">
            <a:avLst/>
          </a:prstGeom>
        </p:spPr>
        <p:txBody>
          <a:bodyPr/>
          <a:lstStyle>
            <a:lvl1pPr>
              <a:defRPr sz="2800">
                <a:latin typeface="Calibri"/>
              </a:defRPr>
            </a:lvl1pPr>
            <a:lvl2pPr>
              <a:defRPr sz="2400">
                <a:latin typeface="Calibri"/>
              </a:defRPr>
            </a:lvl2pPr>
            <a:lvl3pPr>
              <a:defRPr sz="2000">
                <a:latin typeface="Calibri"/>
              </a:defRPr>
            </a:lvl3pPr>
            <a:lvl4pPr>
              <a:defRPr sz="1800">
                <a:latin typeface="Calibri"/>
              </a:defRPr>
            </a:lvl4pPr>
            <a:lvl5pPr>
              <a:defRPr sz="1800">
                <a:latin typeface="Calibri"/>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4" name="Pladsholder til indhold 3"/>
          <p:cNvSpPr>
            <a:spLocks noGrp="1"/>
          </p:cNvSpPr>
          <p:nvPr>
            <p:ph sz="half" idx="2"/>
          </p:nvPr>
        </p:nvSpPr>
        <p:spPr>
          <a:xfrm>
            <a:off x="4648200" y="1600200"/>
            <a:ext cx="4038600" cy="4525963"/>
          </a:xfrm>
          <a:prstGeom prst="rect">
            <a:avLst/>
          </a:prstGeom>
        </p:spPr>
        <p:txBody>
          <a:bodyPr/>
          <a:lstStyle>
            <a:lvl1pPr>
              <a:defRPr sz="2800">
                <a:latin typeface="Calibri"/>
              </a:defRPr>
            </a:lvl1pPr>
            <a:lvl2pPr>
              <a:defRPr sz="2400">
                <a:latin typeface="Calibri"/>
              </a:defRPr>
            </a:lvl2pPr>
            <a:lvl3pPr>
              <a:defRPr sz="2000">
                <a:latin typeface="Calibri"/>
              </a:defRPr>
            </a:lvl3pPr>
            <a:lvl4pPr>
              <a:defRPr sz="1800">
                <a:latin typeface="Calibri"/>
              </a:defRPr>
            </a:lvl4pPr>
            <a:lvl5pPr>
              <a:defRPr sz="1800">
                <a:latin typeface="Calibri"/>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5" name="Pladsholder til dato 3">
            <a:extLst>
              <a:ext uri="{FF2B5EF4-FFF2-40B4-BE49-F238E27FC236}">
                <a16:creationId xmlns:a16="http://schemas.microsoft.com/office/drawing/2014/main" id="{CB8E8FE6-A204-8290-845A-2B316B6160A2}"/>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D50FC387-5315-477B-8EF6-D1510B66BC4A}" type="datetime1">
              <a:rPr lang="da-DK" altLang="en-US"/>
              <a:pPr/>
              <a:t>04-03-2025</a:t>
            </a:fld>
            <a:endParaRPr lang="da-DK" altLang="en-US"/>
          </a:p>
        </p:txBody>
      </p:sp>
      <p:sp>
        <p:nvSpPr>
          <p:cNvPr id="6" name="Pladsholder til sidefod 4">
            <a:extLst>
              <a:ext uri="{FF2B5EF4-FFF2-40B4-BE49-F238E27FC236}">
                <a16:creationId xmlns:a16="http://schemas.microsoft.com/office/drawing/2014/main" id="{A7123F06-D654-4088-0DFA-451D254BE3F4}"/>
              </a:ext>
            </a:extLst>
          </p:cNvPr>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endParaRPr lang="nb-NO" altLang="en-US"/>
          </a:p>
        </p:txBody>
      </p:sp>
      <p:sp>
        <p:nvSpPr>
          <p:cNvPr id="7" name="Pladsholder til diasnummer 5">
            <a:extLst>
              <a:ext uri="{FF2B5EF4-FFF2-40B4-BE49-F238E27FC236}">
                <a16:creationId xmlns:a16="http://schemas.microsoft.com/office/drawing/2014/main" id="{DFF6C298-9DC7-89BE-4B69-E7E67ACE0C7A}"/>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8BAE3163-6212-4192-9DEF-5D41857AA5A9}" type="slidenum">
              <a:rPr lang="da-DK" altLang="en-US"/>
              <a:pPr/>
              <a:t>‹#›</a:t>
            </a:fld>
            <a:endParaRPr lang="da-DK" altLang="en-US"/>
          </a:p>
        </p:txBody>
      </p:sp>
    </p:spTree>
    <p:extLst>
      <p:ext uri="{BB962C8B-B14F-4D97-AF65-F5344CB8AC3E}">
        <p14:creationId xmlns:p14="http://schemas.microsoft.com/office/powerpoint/2010/main" val="4129221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atin typeface="Calibri"/>
              </a:defRPr>
            </a:lvl1pPr>
          </a:lstStyle>
          <a:p>
            <a:r>
              <a:rPr lang="en-US"/>
              <a:t>Click to edit Master title style</a:t>
            </a:r>
            <a:endParaRPr lang="da-DK" dirty="0"/>
          </a:p>
        </p:txBody>
      </p:sp>
      <p:sp>
        <p:nvSpPr>
          <p:cNvPr id="3" name="Pladsholder til tekst 2"/>
          <p:cNvSpPr>
            <a:spLocks noGrp="1"/>
          </p:cNvSpPr>
          <p:nvPr>
            <p:ph type="body" idx="1"/>
          </p:nvPr>
        </p:nvSpPr>
        <p:spPr>
          <a:xfrm>
            <a:off x="457200" y="1535113"/>
            <a:ext cx="4040188" cy="639762"/>
          </a:xfrm>
          <a:prstGeom prst="rect">
            <a:avLst/>
          </a:prstGeom>
        </p:spPr>
        <p:txBody>
          <a:bodyPr anchor="b"/>
          <a:lstStyle>
            <a:lvl1pPr marL="0" indent="0">
              <a:buNone/>
              <a:defRPr sz="2400" b="1">
                <a:latin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Pladsholder til indhold 3"/>
          <p:cNvSpPr>
            <a:spLocks noGrp="1"/>
          </p:cNvSpPr>
          <p:nvPr>
            <p:ph sz="half" idx="2"/>
          </p:nvPr>
        </p:nvSpPr>
        <p:spPr>
          <a:xfrm>
            <a:off x="457200" y="2174875"/>
            <a:ext cx="4040188" cy="3951288"/>
          </a:xfrm>
          <a:prstGeom prst="rect">
            <a:avLst/>
          </a:prstGeom>
        </p:spPr>
        <p:txBody>
          <a:bodyPr/>
          <a:lstStyle>
            <a:lvl1pPr>
              <a:defRPr sz="2400">
                <a:latin typeface="Calibri"/>
              </a:defRPr>
            </a:lvl1pPr>
            <a:lvl2pPr>
              <a:defRPr sz="2000">
                <a:latin typeface="Calibri"/>
              </a:defRPr>
            </a:lvl2pPr>
            <a:lvl3pPr>
              <a:defRPr sz="1800">
                <a:latin typeface="Calibri"/>
              </a:defRPr>
            </a:lvl3pPr>
            <a:lvl4pPr>
              <a:defRPr sz="1600">
                <a:latin typeface="Calibri"/>
              </a:defRPr>
            </a:lvl4pPr>
            <a:lvl5pPr>
              <a:defRPr sz="1600">
                <a:latin typeface="Calibri"/>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5" name="Pladsholder til tekst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Pladsholder til indhold 5"/>
          <p:cNvSpPr>
            <a:spLocks noGrp="1"/>
          </p:cNvSpPr>
          <p:nvPr>
            <p:ph sz="quarter" idx="4"/>
          </p:nvPr>
        </p:nvSpPr>
        <p:spPr>
          <a:xfrm>
            <a:off x="4645025" y="2174875"/>
            <a:ext cx="4041775" cy="3951288"/>
          </a:xfrm>
          <a:prstGeom prst="rect">
            <a:avLst/>
          </a:prstGeom>
        </p:spPr>
        <p:txBody>
          <a:bodyPr/>
          <a:lstStyle>
            <a:lvl1pPr>
              <a:defRPr sz="2400">
                <a:latin typeface="Calibri"/>
              </a:defRPr>
            </a:lvl1pPr>
            <a:lvl2pPr>
              <a:defRPr sz="2000">
                <a:latin typeface="Calibri"/>
              </a:defRPr>
            </a:lvl2pPr>
            <a:lvl3pPr>
              <a:defRPr sz="1800">
                <a:latin typeface="Calibri"/>
              </a:defRPr>
            </a:lvl3pPr>
            <a:lvl4pPr>
              <a:defRPr sz="1600">
                <a:latin typeface="Calibri"/>
              </a:defRPr>
            </a:lvl4pPr>
            <a:lvl5pPr>
              <a:defRPr sz="1600">
                <a:latin typeface="Calibri"/>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7" name="Pladsholder til dato 3">
            <a:extLst>
              <a:ext uri="{FF2B5EF4-FFF2-40B4-BE49-F238E27FC236}">
                <a16:creationId xmlns:a16="http://schemas.microsoft.com/office/drawing/2014/main" id="{B5B3EC88-F3CD-53EA-004E-2EB0CD7DD881}"/>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655AC8A9-2C23-4E9C-ABF0-F907F7D99E23}" type="datetime1">
              <a:rPr lang="da-DK" altLang="en-US"/>
              <a:pPr/>
              <a:t>04-03-2025</a:t>
            </a:fld>
            <a:endParaRPr lang="da-DK" altLang="en-US"/>
          </a:p>
        </p:txBody>
      </p:sp>
      <p:sp>
        <p:nvSpPr>
          <p:cNvPr id="8" name="Pladsholder til sidefod 4">
            <a:extLst>
              <a:ext uri="{FF2B5EF4-FFF2-40B4-BE49-F238E27FC236}">
                <a16:creationId xmlns:a16="http://schemas.microsoft.com/office/drawing/2014/main" id="{AA32CD32-95D1-D9B8-E4A4-11191E891B9D}"/>
              </a:ext>
            </a:extLst>
          </p:cNvPr>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endParaRPr lang="nb-NO" altLang="en-US"/>
          </a:p>
        </p:txBody>
      </p:sp>
      <p:sp>
        <p:nvSpPr>
          <p:cNvPr id="9" name="Pladsholder til diasnummer 5">
            <a:extLst>
              <a:ext uri="{FF2B5EF4-FFF2-40B4-BE49-F238E27FC236}">
                <a16:creationId xmlns:a16="http://schemas.microsoft.com/office/drawing/2014/main" id="{7F443C70-2B09-2D19-86F5-478E134DD3FF}"/>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F287DE57-E9F2-4DBF-AFFE-FB100E72009B}" type="slidenum">
              <a:rPr lang="da-DK" altLang="en-US"/>
              <a:pPr/>
              <a:t>‹#›</a:t>
            </a:fld>
            <a:endParaRPr lang="da-DK" altLang="en-US"/>
          </a:p>
        </p:txBody>
      </p:sp>
    </p:spTree>
    <p:extLst>
      <p:ext uri="{BB962C8B-B14F-4D97-AF65-F5344CB8AC3E}">
        <p14:creationId xmlns:p14="http://schemas.microsoft.com/office/powerpoint/2010/main" val="565950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atin typeface="Calibri"/>
              </a:defRPr>
            </a:lvl1pPr>
          </a:lstStyle>
          <a:p>
            <a:r>
              <a:rPr lang="en-US"/>
              <a:t>Click to edit Master title style</a:t>
            </a:r>
            <a:endParaRPr lang="da-DK" dirty="0"/>
          </a:p>
        </p:txBody>
      </p:sp>
      <p:sp>
        <p:nvSpPr>
          <p:cNvPr id="3" name="Pladsholder til dato 3">
            <a:extLst>
              <a:ext uri="{FF2B5EF4-FFF2-40B4-BE49-F238E27FC236}">
                <a16:creationId xmlns:a16="http://schemas.microsoft.com/office/drawing/2014/main" id="{F282BEC9-361D-E9B7-8DFA-BAE02D7466FB}"/>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0B242493-9334-4757-9D62-32EF96929988}" type="datetime1">
              <a:rPr lang="da-DK" altLang="en-US"/>
              <a:pPr/>
              <a:t>04-03-2025</a:t>
            </a:fld>
            <a:endParaRPr lang="da-DK" altLang="en-US"/>
          </a:p>
        </p:txBody>
      </p:sp>
      <p:sp>
        <p:nvSpPr>
          <p:cNvPr id="4" name="Pladsholder til sidefod 4">
            <a:extLst>
              <a:ext uri="{FF2B5EF4-FFF2-40B4-BE49-F238E27FC236}">
                <a16:creationId xmlns:a16="http://schemas.microsoft.com/office/drawing/2014/main" id="{A76DAAE7-4A40-3034-BE6A-7F465F45DED3}"/>
              </a:ext>
            </a:extLst>
          </p:cNvPr>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endParaRPr lang="nb-NO" altLang="en-US"/>
          </a:p>
        </p:txBody>
      </p:sp>
      <p:sp>
        <p:nvSpPr>
          <p:cNvPr id="5" name="Pladsholder til diasnummer 5">
            <a:extLst>
              <a:ext uri="{FF2B5EF4-FFF2-40B4-BE49-F238E27FC236}">
                <a16:creationId xmlns:a16="http://schemas.microsoft.com/office/drawing/2014/main" id="{6A1CD93F-882D-2CD5-1396-8AAAA2016F31}"/>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F0CC95BC-E369-4718-9390-15FE6ABA681F}" type="slidenum">
              <a:rPr lang="da-DK" altLang="en-US"/>
              <a:pPr/>
              <a:t>‹#›</a:t>
            </a:fld>
            <a:endParaRPr lang="da-DK" altLang="en-US"/>
          </a:p>
        </p:txBody>
      </p:sp>
    </p:spTree>
    <p:extLst>
      <p:ext uri="{BB962C8B-B14F-4D97-AF65-F5344CB8AC3E}">
        <p14:creationId xmlns:p14="http://schemas.microsoft.com/office/powerpoint/2010/main" val="95107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3">
            <a:extLst>
              <a:ext uri="{FF2B5EF4-FFF2-40B4-BE49-F238E27FC236}">
                <a16:creationId xmlns:a16="http://schemas.microsoft.com/office/drawing/2014/main" id="{E2F8FC53-D3AE-D50A-9622-39CD831887B6}"/>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CA687423-B328-4856-806D-3D302594587A}" type="datetime1">
              <a:rPr lang="da-DK" altLang="en-US"/>
              <a:pPr/>
              <a:t>04-03-2025</a:t>
            </a:fld>
            <a:endParaRPr lang="da-DK" altLang="en-US"/>
          </a:p>
        </p:txBody>
      </p:sp>
      <p:sp>
        <p:nvSpPr>
          <p:cNvPr id="3" name="Pladsholder til sidefod 4">
            <a:extLst>
              <a:ext uri="{FF2B5EF4-FFF2-40B4-BE49-F238E27FC236}">
                <a16:creationId xmlns:a16="http://schemas.microsoft.com/office/drawing/2014/main" id="{9D87A4FA-4CE4-86B3-DA65-CF825D8A52CB}"/>
              </a:ext>
            </a:extLst>
          </p:cNvPr>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endParaRPr lang="nb-NO" altLang="en-US"/>
          </a:p>
        </p:txBody>
      </p:sp>
      <p:sp>
        <p:nvSpPr>
          <p:cNvPr id="4" name="Pladsholder til diasnummer 5">
            <a:extLst>
              <a:ext uri="{FF2B5EF4-FFF2-40B4-BE49-F238E27FC236}">
                <a16:creationId xmlns:a16="http://schemas.microsoft.com/office/drawing/2014/main" id="{F702FFF9-E6EF-C8C9-2CC8-D4132495A067}"/>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532966E0-DF0F-4C43-A6FB-932FC5A11921}" type="slidenum">
              <a:rPr lang="da-DK" altLang="en-US"/>
              <a:pPr/>
              <a:t>‹#›</a:t>
            </a:fld>
            <a:endParaRPr lang="da-DK" altLang="en-US"/>
          </a:p>
        </p:txBody>
      </p:sp>
    </p:spTree>
    <p:extLst>
      <p:ext uri="{BB962C8B-B14F-4D97-AF65-F5344CB8AC3E}">
        <p14:creationId xmlns:p14="http://schemas.microsoft.com/office/powerpoint/2010/main" val="2492673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atin typeface="Calibri"/>
              </a:defRPr>
            </a:lvl1pPr>
          </a:lstStyle>
          <a:p>
            <a:r>
              <a:rPr lang="en-US"/>
              <a:t>Click to edit Master title style</a:t>
            </a:r>
            <a:endParaRPr lang="da-DK" dirty="0"/>
          </a:p>
        </p:txBody>
      </p:sp>
      <p:sp>
        <p:nvSpPr>
          <p:cNvPr id="3" name="Pladsholder til indhold 2"/>
          <p:cNvSpPr>
            <a:spLocks noGrp="1"/>
          </p:cNvSpPr>
          <p:nvPr>
            <p:ph idx="1"/>
          </p:nvPr>
        </p:nvSpPr>
        <p:spPr>
          <a:xfrm>
            <a:off x="3575050" y="273050"/>
            <a:ext cx="5111750" cy="5853113"/>
          </a:xfrm>
          <a:prstGeom prst="rect">
            <a:avLst/>
          </a:prstGeom>
        </p:spPr>
        <p:txBody>
          <a:bodyPr/>
          <a:lstStyle>
            <a:lvl1pPr>
              <a:defRPr sz="3200">
                <a:latin typeface="Calibri"/>
              </a:defRPr>
            </a:lvl1pPr>
            <a:lvl2pPr>
              <a:defRPr sz="2800">
                <a:latin typeface="Calibri"/>
              </a:defRPr>
            </a:lvl2pPr>
            <a:lvl3pPr>
              <a:defRPr sz="2400">
                <a:latin typeface="Calibri"/>
              </a:defRPr>
            </a:lvl3pPr>
            <a:lvl4pPr>
              <a:defRPr sz="2000">
                <a:latin typeface="Calibri"/>
              </a:defRPr>
            </a:lvl4pPr>
            <a:lvl5pPr>
              <a:defRPr sz="2000">
                <a:latin typeface="Calibri"/>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4" name="Pladsholder til tekst 3"/>
          <p:cNvSpPr>
            <a:spLocks noGrp="1"/>
          </p:cNvSpPr>
          <p:nvPr>
            <p:ph type="body" sz="half" idx="2"/>
          </p:nvPr>
        </p:nvSpPr>
        <p:spPr>
          <a:xfrm>
            <a:off x="457200" y="1435100"/>
            <a:ext cx="3008313" cy="4691063"/>
          </a:xfrm>
          <a:prstGeom prst="rect">
            <a:avLst/>
          </a:prstGeom>
        </p:spPr>
        <p:txBody>
          <a:bodyPr/>
          <a:lstStyle>
            <a:lvl1pPr marL="0" indent="0">
              <a:buNone/>
              <a:defRPr sz="1400">
                <a:latin typeface="Calibri"/>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Pladsholder til dato 3">
            <a:extLst>
              <a:ext uri="{FF2B5EF4-FFF2-40B4-BE49-F238E27FC236}">
                <a16:creationId xmlns:a16="http://schemas.microsoft.com/office/drawing/2014/main" id="{4167D43A-19DA-1509-3111-3F4B01AB26A6}"/>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A5077417-183F-487A-891E-740AC8650B98}" type="datetime1">
              <a:rPr lang="da-DK" altLang="en-US"/>
              <a:pPr/>
              <a:t>04-03-2025</a:t>
            </a:fld>
            <a:endParaRPr lang="da-DK" altLang="en-US"/>
          </a:p>
        </p:txBody>
      </p:sp>
      <p:sp>
        <p:nvSpPr>
          <p:cNvPr id="6" name="Pladsholder til sidefod 4">
            <a:extLst>
              <a:ext uri="{FF2B5EF4-FFF2-40B4-BE49-F238E27FC236}">
                <a16:creationId xmlns:a16="http://schemas.microsoft.com/office/drawing/2014/main" id="{785C7EE3-FDAD-0AF3-02A8-6C6328BF0E31}"/>
              </a:ext>
            </a:extLst>
          </p:cNvPr>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endParaRPr lang="nb-NO" altLang="en-US"/>
          </a:p>
        </p:txBody>
      </p:sp>
      <p:sp>
        <p:nvSpPr>
          <p:cNvPr id="7" name="Pladsholder til diasnummer 5">
            <a:extLst>
              <a:ext uri="{FF2B5EF4-FFF2-40B4-BE49-F238E27FC236}">
                <a16:creationId xmlns:a16="http://schemas.microsoft.com/office/drawing/2014/main" id="{0ACA625F-9F20-67F0-531A-2A73C4D62A68}"/>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53753E83-58B9-4474-905F-03EAE6AAA424}" type="slidenum">
              <a:rPr lang="da-DK" altLang="en-US"/>
              <a:pPr/>
              <a:t>‹#›</a:t>
            </a:fld>
            <a:endParaRPr lang="da-DK" altLang="en-US"/>
          </a:p>
        </p:txBody>
      </p:sp>
    </p:spTree>
    <p:extLst>
      <p:ext uri="{BB962C8B-B14F-4D97-AF65-F5344CB8AC3E}">
        <p14:creationId xmlns:p14="http://schemas.microsoft.com/office/powerpoint/2010/main" val="1252235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atin typeface="Calibri"/>
              </a:defRPr>
            </a:lvl1pPr>
          </a:lstStyle>
          <a:p>
            <a:r>
              <a:rPr lang="en-US"/>
              <a:t>Click to edit Master title style</a:t>
            </a:r>
            <a:endParaRPr lang="da-DK" dirty="0"/>
          </a:p>
        </p:txBody>
      </p:sp>
      <p:sp>
        <p:nvSpPr>
          <p:cNvPr id="3" name="Pladsholder til billede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atin typeface="Calibri"/>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da-DK" noProof="0" dirty="0"/>
          </a:p>
        </p:txBody>
      </p:sp>
      <p:sp>
        <p:nvSpPr>
          <p:cNvPr id="4" name="Pladsholder til tekst 3"/>
          <p:cNvSpPr>
            <a:spLocks noGrp="1"/>
          </p:cNvSpPr>
          <p:nvPr>
            <p:ph type="body" sz="half" idx="2"/>
          </p:nvPr>
        </p:nvSpPr>
        <p:spPr>
          <a:xfrm>
            <a:off x="1792288" y="5367338"/>
            <a:ext cx="5486400" cy="804862"/>
          </a:xfrm>
          <a:prstGeom prst="rect">
            <a:avLst/>
          </a:prstGeom>
        </p:spPr>
        <p:txBody>
          <a:bodyPr/>
          <a:lstStyle>
            <a:lvl1pPr marL="0" indent="0">
              <a:buNone/>
              <a:defRPr sz="1400">
                <a:latin typeface="Calibri"/>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Pladsholder til dato 3">
            <a:extLst>
              <a:ext uri="{FF2B5EF4-FFF2-40B4-BE49-F238E27FC236}">
                <a16:creationId xmlns:a16="http://schemas.microsoft.com/office/drawing/2014/main" id="{54DCC017-03A2-175C-68D4-D9BC543874E1}"/>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5B11708A-E8FE-4B45-8287-947CF4C81840}" type="datetime1">
              <a:rPr lang="da-DK" altLang="en-US"/>
              <a:pPr/>
              <a:t>04-03-2025</a:t>
            </a:fld>
            <a:endParaRPr lang="da-DK" altLang="en-US"/>
          </a:p>
        </p:txBody>
      </p:sp>
      <p:sp>
        <p:nvSpPr>
          <p:cNvPr id="6" name="Pladsholder til sidefod 4">
            <a:extLst>
              <a:ext uri="{FF2B5EF4-FFF2-40B4-BE49-F238E27FC236}">
                <a16:creationId xmlns:a16="http://schemas.microsoft.com/office/drawing/2014/main" id="{442B97A7-BF9E-8005-A64E-361AF7304416}"/>
              </a:ext>
            </a:extLst>
          </p:cNvPr>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endParaRPr lang="nb-NO" altLang="en-US"/>
          </a:p>
        </p:txBody>
      </p:sp>
      <p:sp>
        <p:nvSpPr>
          <p:cNvPr id="7" name="Pladsholder til diasnummer 5">
            <a:extLst>
              <a:ext uri="{FF2B5EF4-FFF2-40B4-BE49-F238E27FC236}">
                <a16:creationId xmlns:a16="http://schemas.microsoft.com/office/drawing/2014/main" id="{2F20CC00-11C0-EBF1-52AF-0A6DDC829073}"/>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A67495F7-F49D-42E5-8797-800DB5F25BEF}" type="slidenum">
              <a:rPr lang="da-DK" altLang="en-US"/>
              <a:pPr/>
              <a:t>‹#›</a:t>
            </a:fld>
            <a:endParaRPr lang="da-DK" altLang="en-US"/>
          </a:p>
        </p:txBody>
      </p:sp>
    </p:spTree>
    <p:extLst>
      <p:ext uri="{BB962C8B-B14F-4D97-AF65-F5344CB8AC3E}">
        <p14:creationId xmlns:p14="http://schemas.microsoft.com/office/powerpoint/2010/main" val="1743283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860" r:id="rId1"/>
    <p:sldLayoutId id="2147484861" r:id="rId2"/>
    <p:sldLayoutId id="2147484862" r:id="rId3"/>
    <p:sldLayoutId id="2147484863" r:id="rId4"/>
    <p:sldLayoutId id="2147484864" r:id="rId5"/>
    <p:sldLayoutId id="2147484865" r:id="rId6"/>
    <p:sldLayoutId id="2147484866" r:id="rId7"/>
    <p:sldLayoutId id="2147484867" r:id="rId8"/>
    <p:sldLayoutId id="2147484868" r:id="rId9"/>
    <p:sldLayoutId id="2147484869" r:id="rId10"/>
    <p:sldLayoutId id="2147484870" r:id="rId11"/>
  </p:sldLayoutIdLst>
  <p:txStyles>
    <p:titleStyle>
      <a:lvl1pPr algn="ctr" defTabSz="457200" rtl="0" eaLnBrk="1" fontAlgn="base" hangingPunct="1">
        <a:spcBef>
          <a:spcPct val="0"/>
        </a:spcBef>
        <a:spcAft>
          <a:spcPct val="0"/>
        </a:spcAft>
        <a:defRPr sz="4400" kern="1200">
          <a:solidFill>
            <a:schemeClr val="tx1"/>
          </a:solidFill>
          <a:latin typeface="Arial Narrow"/>
          <a:ea typeface="ＭＳ Ｐゴシック" pitchFamily="-97" charset="-128"/>
          <a:cs typeface="ＭＳ Ｐゴシック" charset="-128"/>
        </a:defRPr>
      </a:lvl1pPr>
      <a:lvl2pPr algn="ctr" defTabSz="457200" rtl="0" eaLnBrk="1" fontAlgn="base" hangingPunct="1">
        <a:spcBef>
          <a:spcPct val="0"/>
        </a:spcBef>
        <a:spcAft>
          <a:spcPct val="0"/>
        </a:spcAft>
        <a:defRPr sz="4400">
          <a:solidFill>
            <a:schemeClr val="tx1"/>
          </a:solidFill>
          <a:latin typeface="Arial Narrow" pitchFamily="-97" charset="0"/>
          <a:ea typeface="ＭＳ Ｐゴシック" pitchFamily="-97" charset="-128"/>
          <a:cs typeface="ＭＳ Ｐゴシック" charset="-128"/>
        </a:defRPr>
      </a:lvl2pPr>
      <a:lvl3pPr algn="ctr" defTabSz="457200" rtl="0" eaLnBrk="1" fontAlgn="base" hangingPunct="1">
        <a:spcBef>
          <a:spcPct val="0"/>
        </a:spcBef>
        <a:spcAft>
          <a:spcPct val="0"/>
        </a:spcAft>
        <a:defRPr sz="4400">
          <a:solidFill>
            <a:schemeClr val="tx1"/>
          </a:solidFill>
          <a:latin typeface="Arial Narrow" pitchFamily="-97" charset="0"/>
          <a:ea typeface="ＭＳ Ｐゴシック" pitchFamily="-97" charset="-128"/>
          <a:cs typeface="ＭＳ Ｐゴシック" charset="-128"/>
        </a:defRPr>
      </a:lvl3pPr>
      <a:lvl4pPr algn="ctr" defTabSz="457200" rtl="0" eaLnBrk="1" fontAlgn="base" hangingPunct="1">
        <a:spcBef>
          <a:spcPct val="0"/>
        </a:spcBef>
        <a:spcAft>
          <a:spcPct val="0"/>
        </a:spcAft>
        <a:defRPr sz="4400">
          <a:solidFill>
            <a:schemeClr val="tx1"/>
          </a:solidFill>
          <a:latin typeface="Arial Narrow" pitchFamily="-97" charset="0"/>
          <a:ea typeface="ＭＳ Ｐゴシック" pitchFamily="-97" charset="-128"/>
          <a:cs typeface="ＭＳ Ｐゴシック" charset="-128"/>
        </a:defRPr>
      </a:lvl4pPr>
      <a:lvl5pPr algn="ctr" defTabSz="457200" rtl="0" eaLnBrk="1" fontAlgn="base" hangingPunct="1">
        <a:spcBef>
          <a:spcPct val="0"/>
        </a:spcBef>
        <a:spcAft>
          <a:spcPct val="0"/>
        </a:spcAft>
        <a:defRPr sz="4400">
          <a:solidFill>
            <a:schemeClr val="tx1"/>
          </a:solidFill>
          <a:latin typeface="Arial Narrow" pitchFamily="-97" charset="0"/>
          <a:ea typeface="ＭＳ Ｐゴシック" pitchFamily="-97"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Arial Narrow" pitchFamily="-97" charset="0"/>
        </a:defRPr>
      </a:lvl6pPr>
      <a:lvl7pPr marL="914400" algn="ctr" defTabSz="457200" rtl="0" eaLnBrk="1" fontAlgn="base" hangingPunct="1">
        <a:spcBef>
          <a:spcPct val="0"/>
        </a:spcBef>
        <a:spcAft>
          <a:spcPct val="0"/>
        </a:spcAft>
        <a:defRPr sz="4400">
          <a:solidFill>
            <a:schemeClr val="tx1"/>
          </a:solidFill>
          <a:latin typeface="Arial Narrow" pitchFamily="-97" charset="0"/>
        </a:defRPr>
      </a:lvl7pPr>
      <a:lvl8pPr marL="1371600" algn="ctr" defTabSz="457200" rtl="0" eaLnBrk="1" fontAlgn="base" hangingPunct="1">
        <a:spcBef>
          <a:spcPct val="0"/>
        </a:spcBef>
        <a:spcAft>
          <a:spcPct val="0"/>
        </a:spcAft>
        <a:defRPr sz="4400">
          <a:solidFill>
            <a:schemeClr val="tx1"/>
          </a:solidFill>
          <a:latin typeface="Arial Narrow" pitchFamily="-97" charset="0"/>
        </a:defRPr>
      </a:lvl8pPr>
      <a:lvl9pPr marL="1828800" algn="ctr" defTabSz="457200" rtl="0" eaLnBrk="1" fontAlgn="base" hangingPunct="1">
        <a:spcBef>
          <a:spcPct val="0"/>
        </a:spcBef>
        <a:spcAft>
          <a:spcPct val="0"/>
        </a:spcAft>
        <a:defRPr sz="4400">
          <a:solidFill>
            <a:schemeClr val="tx1"/>
          </a:solidFill>
          <a:latin typeface="Arial Narrow" pitchFamily="-97"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Arial Narrow"/>
          <a:ea typeface="ＭＳ Ｐゴシック" pitchFamily="-97" charset="-128"/>
          <a:cs typeface="ＭＳ Ｐゴシック" charset="-128"/>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Arial Narrow"/>
          <a:ea typeface="ＭＳ Ｐゴシック" pitchFamily="-97"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Arial Narrow"/>
          <a:ea typeface="ＭＳ Ｐゴシック" pitchFamily="-97"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Arial Narrow"/>
          <a:ea typeface="ＭＳ Ｐゴシック" pitchFamily="-97"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Arial Narrow"/>
          <a:ea typeface="ＭＳ Ｐゴシック" pitchFamily="-9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JP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5.jp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JPG"/><Relationship Id="rId9"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Billede 31" descr="dreamstime_Blue Ocean.jpg">
            <a:extLst>
              <a:ext uri="{FF2B5EF4-FFF2-40B4-BE49-F238E27FC236}">
                <a16:creationId xmlns:a16="http://schemas.microsoft.com/office/drawing/2014/main" id="{ED744533-747C-6CA2-FCC2-7263A62E9D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Billede 31" descr="dreamstime_Blue Ocean.jpg">
            <a:extLst>
              <a:ext uri="{FF2B5EF4-FFF2-40B4-BE49-F238E27FC236}">
                <a16:creationId xmlns:a16="http://schemas.microsoft.com/office/drawing/2014/main" id="{BF3E4CD3-FED2-C3C7-F3EF-FDBA4BE32F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2DDC8006-ACFE-964B-612D-946FF67176D1}"/>
              </a:ext>
            </a:extLst>
          </p:cNvPr>
          <p:cNvGrpSpPr>
            <a:grpSpLocks/>
          </p:cNvGrpSpPr>
          <p:nvPr/>
        </p:nvGrpSpPr>
        <p:grpSpPr bwMode="auto">
          <a:xfrm>
            <a:off x="0" y="1343025"/>
            <a:ext cx="9177338" cy="5235575"/>
            <a:chOff x="0" y="1343025"/>
            <a:chExt cx="9177338" cy="5235575"/>
          </a:xfrm>
        </p:grpSpPr>
        <p:sp>
          <p:nvSpPr>
            <p:cNvPr id="9" name="Diagonal Stripe 8">
              <a:extLst>
                <a:ext uri="{FF2B5EF4-FFF2-40B4-BE49-F238E27FC236}">
                  <a16:creationId xmlns:a16="http://schemas.microsoft.com/office/drawing/2014/main" id="{AA379032-BA96-FEE1-1865-5894A12248F4}"/>
                </a:ext>
              </a:extLst>
            </p:cNvPr>
            <p:cNvSpPr/>
            <p:nvPr/>
          </p:nvSpPr>
          <p:spPr>
            <a:xfrm>
              <a:off x="0" y="1350963"/>
              <a:ext cx="7789863" cy="5227637"/>
            </a:xfrm>
            <a:prstGeom prst="diagStripe">
              <a:avLst>
                <a:gd name="adj" fmla="val 63932"/>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nb-NO" altLang="en-US" sz="1800">
                <a:latin typeface="Calibri" panose="020F0502020204030204" pitchFamily="34" charset="0"/>
              </a:endParaRPr>
            </a:p>
          </p:txBody>
        </p:sp>
        <p:sp>
          <p:nvSpPr>
            <p:cNvPr id="10" name="Diagonal Stripe 9">
              <a:extLst>
                <a:ext uri="{FF2B5EF4-FFF2-40B4-BE49-F238E27FC236}">
                  <a16:creationId xmlns:a16="http://schemas.microsoft.com/office/drawing/2014/main" id="{70FFE5D5-286B-B082-B649-4161653A28B5}"/>
                </a:ext>
              </a:extLst>
            </p:cNvPr>
            <p:cNvSpPr/>
            <p:nvPr/>
          </p:nvSpPr>
          <p:spPr>
            <a:xfrm flipH="1">
              <a:off x="5013325" y="1343025"/>
              <a:ext cx="4164013" cy="1785938"/>
            </a:xfrm>
            <a:custGeom>
              <a:avLst/>
              <a:gdLst>
                <a:gd name="connsiteX0" fmla="*/ 0 w 4164013"/>
                <a:gd name="connsiteY0" fmla="*/ 566385 h 1709738"/>
                <a:gd name="connsiteX1" fmla="*/ 1379413 w 4164013"/>
                <a:gd name="connsiteY1" fmla="*/ 0 h 1709738"/>
                <a:gd name="connsiteX2" fmla="*/ 4164013 w 4164013"/>
                <a:gd name="connsiteY2" fmla="*/ 0 h 1709738"/>
                <a:gd name="connsiteX3" fmla="*/ 0 w 4164013"/>
                <a:gd name="connsiteY3" fmla="*/ 1709738 h 1709738"/>
                <a:gd name="connsiteX4" fmla="*/ 0 w 4164013"/>
                <a:gd name="connsiteY4" fmla="*/ 566385 h 1709738"/>
                <a:gd name="connsiteX0" fmla="*/ 0 w 4164013"/>
                <a:gd name="connsiteY0" fmla="*/ 566385 h 1785938"/>
                <a:gd name="connsiteX1" fmla="*/ 1379413 w 4164013"/>
                <a:gd name="connsiteY1" fmla="*/ 0 h 1785938"/>
                <a:gd name="connsiteX2" fmla="*/ 4164013 w 4164013"/>
                <a:gd name="connsiteY2" fmla="*/ 0 h 1785938"/>
                <a:gd name="connsiteX3" fmla="*/ 12700 w 4164013"/>
                <a:gd name="connsiteY3" fmla="*/ 1785938 h 1785938"/>
                <a:gd name="connsiteX4" fmla="*/ 0 w 4164013"/>
                <a:gd name="connsiteY4" fmla="*/ 566385 h 1785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4013" h="1785938">
                  <a:moveTo>
                    <a:pt x="0" y="566385"/>
                  </a:moveTo>
                  <a:lnTo>
                    <a:pt x="1379413" y="0"/>
                  </a:lnTo>
                  <a:lnTo>
                    <a:pt x="4164013" y="0"/>
                  </a:lnTo>
                  <a:lnTo>
                    <a:pt x="12700" y="1785938"/>
                  </a:lnTo>
                  <a:lnTo>
                    <a:pt x="0" y="566385"/>
                  </a:lnTo>
                  <a:close/>
                </a:path>
              </a:pathLst>
            </a:cu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nb-NO" altLang="en-US" sz="1800">
                <a:latin typeface="Calibri" panose="020F0502020204030204" pitchFamily="34" charset="0"/>
              </a:endParaRPr>
            </a:p>
          </p:txBody>
        </p:sp>
      </p:grpSp>
      <p:sp>
        <p:nvSpPr>
          <p:cNvPr id="13317" name="TextBox 23">
            <a:extLst>
              <a:ext uri="{FF2B5EF4-FFF2-40B4-BE49-F238E27FC236}">
                <a16:creationId xmlns:a16="http://schemas.microsoft.com/office/drawing/2014/main" id="{AB4BC686-F281-10F8-F2CC-C740CAA02FF5}"/>
              </a:ext>
            </a:extLst>
          </p:cNvPr>
          <p:cNvSpPr txBox="1">
            <a:spLocks noChangeArrowheads="1"/>
          </p:cNvSpPr>
          <p:nvPr/>
        </p:nvSpPr>
        <p:spPr bwMode="auto">
          <a:xfrm>
            <a:off x="552451" y="5093642"/>
            <a:ext cx="7924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b="1" dirty="0">
                <a:solidFill>
                  <a:srgbClr val="151616"/>
                </a:solidFill>
                <a:latin typeface="Calibri" panose="020F0502020204030204" pitchFamily="34" charset="0"/>
              </a:rPr>
              <a:t>Security and Privacy Risks Lurking in Your Office Computer</a:t>
            </a:r>
            <a:endParaRPr lang="nb-NO" altLang="en-US" b="1" dirty="0">
              <a:solidFill>
                <a:srgbClr val="151616"/>
              </a:solidFill>
              <a:latin typeface="Calibri" panose="020F0502020204030204" pitchFamily="34" charset="0"/>
            </a:endParaRPr>
          </a:p>
        </p:txBody>
      </p:sp>
      <p:sp>
        <p:nvSpPr>
          <p:cNvPr id="13319" name="TextBox 10">
            <a:extLst>
              <a:ext uri="{FF2B5EF4-FFF2-40B4-BE49-F238E27FC236}">
                <a16:creationId xmlns:a16="http://schemas.microsoft.com/office/drawing/2014/main" id="{FEB197C9-8D97-7659-DA02-2B59AC761FED}"/>
              </a:ext>
            </a:extLst>
          </p:cNvPr>
          <p:cNvSpPr txBox="1">
            <a:spLocks noChangeArrowheads="1"/>
          </p:cNvSpPr>
          <p:nvPr/>
        </p:nvSpPr>
        <p:spPr bwMode="auto">
          <a:xfrm>
            <a:off x="406400" y="423863"/>
            <a:ext cx="855304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nb-NO" altLang="en-US" sz="12000" b="1" dirty="0">
                <a:solidFill>
                  <a:srgbClr val="151616"/>
                </a:solidFill>
                <a:latin typeface="Calibri" panose="020F0502020204030204" pitchFamily="34" charset="0"/>
              </a:rPr>
              <a:t>UNMASKING</a:t>
            </a:r>
          </a:p>
        </p:txBody>
      </p:sp>
      <p:sp>
        <p:nvSpPr>
          <p:cNvPr id="11" name="TextBox 10">
            <a:extLst>
              <a:ext uri="{FF2B5EF4-FFF2-40B4-BE49-F238E27FC236}">
                <a16:creationId xmlns:a16="http://schemas.microsoft.com/office/drawing/2014/main" id="{9AB0DDA4-70FB-F89D-36E4-77C291C66F11}"/>
              </a:ext>
            </a:extLst>
          </p:cNvPr>
          <p:cNvSpPr txBox="1">
            <a:spLocks noChangeArrowheads="1"/>
          </p:cNvSpPr>
          <p:nvPr/>
        </p:nvSpPr>
        <p:spPr bwMode="auto">
          <a:xfrm>
            <a:off x="406400" y="1852613"/>
            <a:ext cx="738346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nb-NO" altLang="en-US" sz="12000" b="1" dirty="0">
                <a:solidFill>
                  <a:schemeClr val="bg1"/>
                </a:solidFill>
                <a:latin typeface="Calibri" panose="020F0502020204030204" pitchFamily="34" charset="0"/>
              </a:rPr>
              <a:t>THE</a:t>
            </a:r>
          </a:p>
        </p:txBody>
      </p:sp>
      <p:sp>
        <p:nvSpPr>
          <p:cNvPr id="12" name="TextBox 10">
            <a:extLst>
              <a:ext uri="{FF2B5EF4-FFF2-40B4-BE49-F238E27FC236}">
                <a16:creationId xmlns:a16="http://schemas.microsoft.com/office/drawing/2014/main" id="{4A1A941C-C9C7-E2B6-26A9-75AC82D70A60}"/>
              </a:ext>
            </a:extLst>
          </p:cNvPr>
          <p:cNvSpPr txBox="1">
            <a:spLocks noChangeArrowheads="1"/>
          </p:cNvSpPr>
          <p:nvPr/>
        </p:nvSpPr>
        <p:spPr bwMode="auto">
          <a:xfrm>
            <a:off x="431800" y="3300413"/>
            <a:ext cx="738346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nb-NO" altLang="en-US" sz="12000" b="1" dirty="0">
                <a:solidFill>
                  <a:srgbClr val="151616"/>
                </a:solidFill>
                <a:latin typeface="Calibri" panose="020F0502020204030204" pitchFamily="34" charset="0"/>
              </a:rPr>
              <a:t>UNSEEN</a:t>
            </a:r>
          </a:p>
        </p:txBody>
      </p:sp>
      <p:pic>
        <p:nvPicPr>
          <p:cNvPr id="6" name="Picture 5" descr="A black and white logo&#10;&#10;Description automatically generated">
            <a:extLst>
              <a:ext uri="{FF2B5EF4-FFF2-40B4-BE49-F238E27FC236}">
                <a16:creationId xmlns:a16="http://schemas.microsoft.com/office/drawing/2014/main" id="{B58966AA-3C20-53E9-31E0-DC1DCD2142FF}"/>
              </a:ext>
            </a:extLst>
          </p:cNvPr>
          <p:cNvPicPr>
            <a:picLocks noChangeAspect="1"/>
          </p:cNvPicPr>
          <p:nvPr/>
        </p:nvPicPr>
        <p:blipFill>
          <a:blip r:embed="rId3"/>
          <a:stretch>
            <a:fillRect/>
          </a:stretch>
        </p:blipFill>
        <p:spPr>
          <a:xfrm>
            <a:off x="4412608" y="6032129"/>
            <a:ext cx="4546833" cy="746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repeatCount="indefinite"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319"/>
                                        </p:tgtEl>
                                        <p:attrNameLst>
                                          <p:attrName>style.visibility</p:attrName>
                                        </p:attrNameLst>
                                      </p:cBhvr>
                                      <p:to>
                                        <p:strVal val="visible"/>
                                      </p:to>
                                    </p:set>
                                    <p:animEffect transition="in" filter="fade">
                                      <p:cBhvr>
                                        <p:cTn id="10" dur="3000"/>
                                        <p:tgtEl>
                                          <p:spTgt spid="13319"/>
                                        </p:tgtEl>
                                      </p:cBhvr>
                                    </p:animEffect>
                                  </p:childTnLst>
                                </p:cTn>
                              </p:par>
                              <p:par>
                                <p:cTn id="11" presetID="0" presetClass="path" presetSubtype="0" accel="50000" decel="50000" fill="hold" grpId="1" nodeType="withEffect">
                                  <p:stCondLst>
                                    <p:cond delay="0"/>
                                  </p:stCondLst>
                                  <p:childTnLst>
                                    <p:animMotion origin="layout" path="M -0.19583 2.59259E-6 L -2.77778E-7 2.59259E-6 " pathEditMode="relative" rAng="0" ptsTypes="AA">
                                      <p:cBhvr>
                                        <p:cTn id="12" dur="2000" fill="hold"/>
                                        <p:tgtEl>
                                          <p:spTgt spid="13319"/>
                                        </p:tgtEl>
                                        <p:attrNameLst>
                                          <p:attrName>ppt_x</p:attrName>
                                          <p:attrName>ppt_y</p:attrName>
                                        </p:attrNameLst>
                                      </p:cBhvr>
                                      <p:rCtr x="9792" y="0"/>
                                    </p:animMotion>
                                  </p:childTnLst>
                                </p:cTn>
                              </p:par>
                              <p:par>
                                <p:cTn id="13" presetID="10" presetClass="entr" presetSubtype="0" fill="hold" grpId="0" nodeType="withEffect">
                                  <p:stCondLst>
                                    <p:cond delay="2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3000"/>
                                        <p:tgtEl>
                                          <p:spTgt spid="11"/>
                                        </p:tgtEl>
                                      </p:cBhvr>
                                    </p:animEffect>
                                  </p:childTnLst>
                                </p:cTn>
                              </p:par>
                              <p:par>
                                <p:cTn id="16" presetID="0" presetClass="path" presetSubtype="0" accel="50000" decel="50000" fill="hold" grpId="1" nodeType="withEffect">
                                  <p:stCondLst>
                                    <p:cond delay="200"/>
                                  </p:stCondLst>
                                  <p:childTnLst>
                                    <p:animMotion origin="layout" path="M 0.20052 -7.40741E-7 L -2.77778E-7 -7.40741E-7 " pathEditMode="relative" rAng="0" ptsTypes="AA">
                                      <p:cBhvr>
                                        <p:cTn id="17" dur="2000" fill="hold"/>
                                        <p:tgtEl>
                                          <p:spTgt spid="11"/>
                                        </p:tgtEl>
                                        <p:attrNameLst>
                                          <p:attrName>ppt_x</p:attrName>
                                          <p:attrName>ppt_y</p:attrName>
                                        </p:attrNameLst>
                                      </p:cBhvr>
                                      <p:rCtr x="-10035" y="0"/>
                                    </p:animMotion>
                                  </p:childTnLst>
                                </p:cTn>
                              </p:par>
                              <p:par>
                                <p:cTn id="18" presetID="10" presetClass="entr" presetSubtype="0" fill="hold" grpId="0" nodeType="withEffect">
                                  <p:stCondLst>
                                    <p:cond delay="20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3000"/>
                                        <p:tgtEl>
                                          <p:spTgt spid="12"/>
                                        </p:tgtEl>
                                      </p:cBhvr>
                                    </p:animEffect>
                                  </p:childTnLst>
                                </p:cTn>
                              </p:par>
                              <p:par>
                                <p:cTn id="21" presetID="0" presetClass="path" presetSubtype="0" accel="50000" decel="50000" fill="hold" grpId="1" nodeType="withEffect">
                                  <p:stCondLst>
                                    <p:cond delay="200"/>
                                  </p:stCondLst>
                                  <p:childTnLst>
                                    <p:animMotion origin="layout" path="M -0.19583 2.59259E-6 L -2.77778E-7 2.59259E-6 " pathEditMode="relative" rAng="0" ptsTypes="AA">
                                      <p:cBhvr>
                                        <p:cTn id="22" dur="2000" fill="hold"/>
                                        <p:tgtEl>
                                          <p:spTgt spid="12"/>
                                        </p:tgtEl>
                                        <p:attrNameLst>
                                          <p:attrName>ppt_x</p:attrName>
                                          <p:attrName>ppt_y</p:attrName>
                                        </p:attrNameLst>
                                      </p:cBhvr>
                                      <p:rCtr x="9792" y="0"/>
                                    </p:animMotion>
                                  </p:childTnLst>
                                </p:cTn>
                              </p:par>
                              <p:par>
                                <p:cTn id="23" presetID="42"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par>
                          <p:cTn id="28" fill="hold" nodeType="afterGroup">
                            <p:stCondLst>
                              <p:cond delay="3200"/>
                            </p:stCondLst>
                            <p:childTnLst>
                              <p:par>
                                <p:cTn id="29" presetID="10" presetClass="entr" presetSubtype="0" fill="hold" grpId="0" nodeType="afterEffect">
                                  <p:stCondLst>
                                    <p:cond delay="0"/>
                                  </p:stCondLst>
                                  <p:childTnLst>
                                    <p:set>
                                      <p:cBhvr>
                                        <p:cTn id="30" dur="1" fill="hold">
                                          <p:stCondLst>
                                            <p:cond delay="0"/>
                                          </p:stCondLst>
                                        </p:cTn>
                                        <p:tgtEl>
                                          <p:spTgt spid="13317"/>
                                        </p:tgtEl>
                                        <p:attrNameLst>
                                          <p:attrName>style.visibility</p:attrName>
                                        </p:attrNameLst>
                                      </p:cBhvr>
                                      <p:to>
                                        <p:strVal val="visible"/>
                                      </p:to>
                                    </p:set>
                                    <p:animEffect transition="in" filter="fade">
                                      <p:cBhvr>
                                        <p:cTn id="31" dur="500"/>
                                        <p:tgtEl>
                                          <p:spTgt spid="13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p:bldP spid="13319" grpId="0"/>
      <p:bldP spid="13319" grpId="1"/>
      <p:bldP spid="11" grpId="0"/>
      <p:bldP spid="11" grpId="1"/>
      <p:bldP spid="12" grpId="0"/>
      <p:bldP spid="1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2CEEB5E-C40A-C29A-7EB1-176B6F1869C1}"/>
              </a:ext>
            </a:extLst>
          </p:cNvPr>
          <p:cNvSpPr/>
          <p:nvPr/>
        </p:nvSpPr>
        <p:spPr>
          <a:xfrm>
            <a:off x="0" y="0"/>
            <a:ext cx="9144000" cy="473710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nb-NO" altLang="en-US" sz="1800">
              <a:solidFill>
                <a:srgbClr val="FFFFFF"/>
              </a:solidFill>
              <a:latin typeface="Calibri" panose="020F0502020204030204" pitchFamily="34" charset="0"/>
            </a:endParaRPr>
          </a:p>
        </p:txBody>
      </p:sp>
      <p:sp>
        <p:nvSpPr>
          <p:cNvPr id="19458" name="Rektangel 76">
            <a:extLst>
              <a:ext uri="{FF2B5EF4-FFF2-40B4-BE49-F238E27FC236}">
                <a16:creationId xmlns:a16="http://schemas.microsoft.com/office/drawing/2014/main" id="{4C976AE6-EA84-0F39-3B7C-629FAC13E060}"/>
              </a:ext>
            </a:extLst>
          </p:cNvPr>
          <p:cNvSpPr>
            <a:spLocks noChangeArrowheads="1"/>
          </p:cNvSpPr>
          <p:nvPr/>
        </p:nvSpPr>
        <p:spPr bwMode="auto">
          <a:xfrm>
            <a:off x="900113" y="5115304"/>
            <a:ext cx="18669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r>
              <a:rPr lang="en-US" altLang="en-US" sz="1100" noProof="1">
                <a:solidFill>
                  <a:srgbClr val="262626"/>
                </a:solidFill>
                <a:latin typeface="Calibri" panose="020F0502020204030204" pitchFamily="34" charset="0"/>
                <a:cs typeface="Arial" panose="020B0604020202020204" pitchFamily="34" charset="0"/>
              </a:rPr>
              <a:t> </a:t>
            </a:r>
            <a:r>
              <a:rPr lang="da-DK" altLang="en-US" sz="1800" dirty="0">
                <a:solidFill>
                  <a:srgbClr val="1E1C11"/>
                </a:solidFill>
              </a:rPr>
              <a:t>Windows 95, No internet, (maybe modem)</a:t>
            </a:r>
          </a:p>
        </p:txBody>
      </p:sp>
      <p:sp>
        <p:nvSpPr>
          <p:cNvPr id="20484" name="TextBox 43">
            <a:extLst>
              <a:ext uri="{FF2B5EF4-FFF2-40B4-BE49-F238E27FC236}">
                <a16:creationId xmlns:a16="http://schemas.microsoft.com/office/drawing/2014/main" id="{FFBFEBA2-23BA-DD41-A508-D744FD81A76D}"/>
              </a:ext>
            </a:extLst>
          </p:cNvPr>
          <p:cNvSpPr txBox="1">
            <a:spLocks noChangeArrowheads="1"/>
          </p:cNvSpPr>
          <p:nvPr/>
        </p:nvSpPr>
        <p:spPr bwMode="auto">
          <a:xfrm>
            <a:off x="314325" y="600075"/>
            <a:ext cx="1816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300" b="1" dirty="0">
                <a:solidFill>
                  <a:srgbClr val="000000"/>
                </a:solidFill>
                <a:latin typeface="Calibri" panose="020F0502020204030204" pitchFamily="34" charset="0"/>
              </a:rPr>
              <a:t>Not just protecting IT</a:t>
            </a:r>
          </a:p>
        </p:txBody>
      </p:sp>
      <p:sp>
        <p:nvSpPr>
          <p:cNvPr id="20485" name="TextBox 54">
            <a:extLst>
              <a:ext uri="{FF2B5EF4-FFF2-40B4-BE49-F238E27FC236}">
                <a16:creationId xmlns:a16="http://schemas.microsoft.com/office/drawing/2014/main" id="{3AFFFC9E-414B-8792-7F29-C5EC3736CA93}"/>
              </a:ext>
            </a:extLst>
          </p:cNvPr>
          <p:cNvSpPr txBox="1">
            <a:spLocks noChangeArrowheads="1"/>
          </p:cNvSpPr>
          <p:nvPr/>
        </p:nvSpPr>
        <p:spPr bwMode="auto">
          <a:xfrm>
            <a:off x="314325" y="377825"/>
            <a:ext cx="27241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nb-NO" altLang="en-US" sz="1500" b="1" dirty="0">
                <a:solidFill>
                  <a:srgbClr val="353637"/>
                </a:solidFill>
                <a:latin typeface="Calibri" panose="020F0502020204030204" pitchFamily="34" charset="0"/>
              </a:rPr>
              <a:t>Protecting you FROM IT</a:t>
            </a:r>
            <a:endParaRPr lang="en-GB" altLang="en-US" sz="1500" dirty="0">
              <a:solidFill>
                <a:srgbClr val="353637"/>
              </a:solidFill>
              <a:latin typeface="Calibri" panose="020F0502020204030204" pitchFamily="34" charset="0"/>
            </a:endParaRPr>
          </a:p>
        </p:txBody>
      </p:sp>
      <p:grpSp>
        <p:nvGrpSpPr>
          <p:cNvPr id="2" name="Group 34">
            <a:extLst>
              <a:ext uri="{FF2B5EF4-FFF2-40B4-BE49-F238E27FC236}">
                <a16:creationId xmlns:a16="http://schemas.microsoft.com/office/drawing/2014/main" id="{9F5A8C63-AD21-9142-7834-9DC2796D54B7}"/>
              </a:ext>
            </a:extLst>
          </p:cNvPr>
          <p:cNvGrpSpPr>
            <a:grpSpLocks/>
          </p:cNvGrpSpPr>
          <p:nvPr/>
        </p:nvGrpSpPr>
        <p:grpSpPr bwMode="auto">
          <a:xfrm>
            <a:off x="635000" y="5172075"/>
            <a:ext cx="417513" cy="307975"/>
            <a:chOff x="797365" y="5524501"/>
            <a:chExt cx="417071" cy="307777"/>
          </a:xfrm>
        </p:grpSpPr>
        <p:sp>
          <p:nvSpPr>
            <p:cNvPr id="15" name="Oval 14">
              <a:extLst>
                <a:ext uri="{FF2B5EF4-FFF2-40B4-BE49-F238E27FC236}">
                  <a16:creationId xmlns:a16="http://schemas.microsoft.com/office/drawing/2014/main" id="{FDC40272-7DD9-AE1C-6A05-70CEBC027484}"/>
                </a:ext>
              </a:extLst>
            </p:cNvPr>
            <p:cNvSpPr/>
            <p:nvPr/>
          </p:nvSpPr>
          <p:spPr bwMode="auto">
            <a:xfrm>
              <a:off x="808466" y="5575268"/>
              <a:ext cx="250559" cy="250664"/>
            </a:xfrm>
            <a:prstGeom prst="ellipse">
              <a:avLst/>
            </a:prstGeom>
            <a:noFill/>
            <a:ln>
              <a:solidFill>
                <a:schemeClr val="tx2">
                  <a:lumMod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nb-NO" altLang="en-US" sz="1800">
                <a:solidFill>
                  <a:srgbClr val="FFFFFF"/>
                </a:solidFill>
                <a:latin typeface="Calibri" panose="020F0502020204030204" pitchFamily="34" charset="0"/>
              </a:endParaRPr>
            </a:p>
          </p:txBody>
        </p:sp>
        <p:sp>
          <p:nvSpPr>
            <p:cNvPr id="20499" name="TextBox 32">
              <a:extLst>
                <a:ext uri="{FF2B5EF4-FFF2-40B4-BE49-F238E27FC236}">
                  <a16:creationId xmlns:a16="http://schemas.microsoft.com/office/drawing/2014/main" id="{9B54D6A5-E011-30EE-41F0-89E2FE788B6F}"/>
                </a:ext>
              </a:extLst>
            </p:cNvPr>
            <p:cNvSpPr txBox="1">
              <a:spLocks noChangeArrowheads="1"/>
            </p:cNvSpPr>
            <p:nvPr/>
          </p:nvSpPr>
          <p:spPr bwMode="auto">
            <a:xfrm>
              <a:off x="797365" y="5524501"/>
              <a:ext cx="4170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nb-NO" altLang="en-US" sz="1400" b="1">
                  <a:solidFill>
                    <a:srgbClr val="353637"/>
                  </a:solidFill>
                  <a:latin typeface="Calibri" panose="020F0502020204030204" pitchFamily="34" charset="0"/>
                </a:rPr>
                <a:t>1</a:t>
              </a:r>
            </a:p>
          </p:txBody>
        </p:sp>
      </p:grpSp>
      <p:pic>
        <p:nvPicPr>
          <p:cNvPr id="21" name="Billede 17">
            <a:extLst>
              <a:ext uri="{FF2B5EF4-FFF2-40B4-BE49-F238E27FC236}">
                <a16:creationId xmlns:a16="http://schemas.microsoft.com/office/drawing/2014/main" id="{F8BB645D-8425-32C8-F0C4-E8BA2540E762}"/>
              </a:ext>
            </a:extLst>
          </p:cNvPr>
          <p:cNvPicPr>
            <a:picLocks noChangeAspect="1"/>
          </p:cNvPicPr>
          <p:nvPr/>
        </p:nvPicPr>
        <p:blipFill>
          <a:blip r:embed="rId2"/>
          <a:srcRect/>
          <a:stretch/>
        </p:blipFill>
        <p:spPr bwMode="auto">
          <a:xfrm>
            <a:off x="546894" y="1423988"/>
            <a:ext cx="2265362" cy="2265362"/>
          </a:xfrm>
          <a:prstGeom prst="rect">
            <a:avLst/>
          </a:prstGeom>
          <a:effectLst>
            <a:outerShdw blurRad="50800" dist="38100" dir="2700000" algn="tl" rotWithShape="0">
              <a:prstClr val="black">
                <a:alpha val="40000"/>
              </a:prstClr>
            </a:outerShdw>
            <a:reflection blurRad="6350" stA="52000" endA="300" endPos="35000" dir="5400000" sy="-100000" algn="bl" rotWithShape="0"/>
          </a:effectLst>
        </p:spPr>
      </p:pic>
      <p:pic>
        <p:nvPicPr>
          <p:cNvPr id="23" name="Billede 24">
            <a:extLst>
              <a:ext uri="{FF2B5EF4-FFF2-40B4-BE49-F238E27FC236}">
                <a16:creationId xmlns:a16="http://schemas.microsoft.com/office/drawing/2014/main" id="{9C0D520B-5972-F1E6-719C-F16A49077E48}"/>
              </a:ext>
            </a:extLst>
          </p:cNvPr>
          <p:cNvPicPr>
            <a:picLocks noChangeAspect="1"/>
          </p:cNvPicPr>
          <p:nvPr/>
        </p:nvPicPr>
        <p:blipFill>
          <a:blip r:embed="rId3"/>
          <a:srcRect/>
          <a:stretch/>
        </p:blipFill>
        <p:spPr bwMode="auto">
          <a:xfrm>
            <a:off x="5875986" y="1423989"/>
            <a:ext cx="3042589" cy="1986886"/>
          </a:xfrm>
          <a:prstGeom prst="rect">
            <a:avLst/>
          </a:prstGeom>
          <a:effectLst>
            <a:outerShdw blurRad="50800" dist="38100" dir="2700000" algn="tl" rotWithShape="0">
              <a:prstClr val="black">
                <a:alpha val="40000"/>
              </a:prstClr>
            </a:outerShdw>
            <a:reflection blurRad="6350" stA="52000" endA="300" endPos="35000" dir="5400000" sy="-100000" algn="bl" rotWithShape="0"/>
          </a:effectLst>
        </p:spPr>
      </p:pic>
      <p:pic>
        <p:nvPicPr>
          <p:cNvPr id="22" name="Billede 51">
            <a:extLst>
              <a:ext uri="{FF2B5EF4-FFF2-40B4-BE49-F238E27FC236}">
                <a16:creationId xmlns:a16="http://schemas.microsoft.com/office/drawing/2014/main" id="{68E0D7D3-C956-1D0B-C33C-7AD208475073}"/>
              </a:ext>
            </a:extLst>
          </p:cNvPr>
          <p:cNvPicPr>
            <a:picLocks noChangeAspect="1"/>
          </p:cNvPicPr>
          <p:nvPr/>
        </p:nvPicPr>
        <p:blipFill>
          <a:blip r:embed="rId4"/>
          <a:srcRect/>
          <a:stretch/>
        </p:blipFill>
        <p:spPr bwMode="auto">
          <a:xfrm>
            <a:off x="3531394" y="1423988"/>
            <a:ext cx="2265362" cy="2265362"/>
          </a:xfrm>
          <a:prstGeom prst="rect">
            <a:avLst/>
          </a:prstGeom>
          <a:effectLst>
            <a:outerShdw blurRad="50800" dist="38100" dir="2700000" algn="tl" rotWithShape="0">
              <a:prstClr val="black">
                <a:alpha val="40000"/>
              </a:prstClr>
            </a:outerShdw>
            <a:reflection blurRad="6350" stA="52000" endA="300" endPos="35000" dir="5400000" sy="-100000" algn="bl" rotWithShape="0"/>
          </a:effectLst>
        </p:spPr>
      </p:pic>
      <p:sp>
        <p:nvSpPr>
          <p:cNvPr id="29" name="Rektangel 76">
            <a:extLst>
              <a:ext uri="{FF2B5EF4-FFF2-40B4-BE49-F238E27FC236}">
                <a16:creationId xmlns:a16="http://schemas.microsoft.com/office/drawing/2014/main" id="{1388052D-4585-DB96-F27D-9D1A79AB8558}"/>
              </a:ext>
            </a:extLst>
          </p:cNvPr>
          <p:cNvSpPr>
            <a:spLocks noChangeArrowheads="1"/>
          </p:cNvSpPr>
          <p:nvPr/>
        </p:nvSpPr>
        <p:spPr bwMode="auto">
          <a:xfrm>
            <a:off x="3771900" y="5133975"/>
            <a:ext cx="18669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r>
              <a:rPr lang="en-US" altLang="en-US" sz="1600" noProof="1">
                <a:solidFill>
                  <a:srgbClr val="262626"/>
                </a:solidFill>
                <a:latin typeface="+mn-lt"/>
                <a:cs typeface="Arial" panose="020B0604020202020204" pitchFamily="34" charset="0"/>
              </a:rPr>
              <a:t>Windows 98, now you have the internet, AOL, prodigy, ‘</a:t>
            </a:r>
            <a:endParaRPr lang="da-DK" altLang="en-US" sz="1600" dirty="0">
              <a:solidFill>
                <a:srgbClr val="262626"/>
              </a:solidFill>
              <a:latin typeface="+mn-lt"/>
            </a:endParaRPr>
          </a:p>
          <a:p>
            <a:pPr defTabSz="914400" eaLnBrk="1" hangingPunct="1"/>
            <a:endParaRPr lang="da-DK" altLang="en-US" sz="1800" dirty="0">
              <a:solidFill>
                <a:srgbClr val="1E1C11"/>
              </a:solidFill>
            </a:endParaRPr>
          </a:p>
        </p:txBody>
      </p:sp>
      <p:grpSp>
        <p:nvGrpSpPr>
          <p:cNvPr id="3" name="Group 34">
            <a:extLst>
              <a:ext uri="{FF2B5EF4-FFF2-40B4-BE49-F238E27FC236}">
                <a16:creationId xmlns:a16="http://schemas.microsoft.com/office/drawing/2014/main" id="{4C970F95-37B9-1C8E-56E0-264586315AB4}"/>
              </a:ext>
            </a:extLst>
          </p:cNvPr>
          <p:cNvGrpSpPr>
            <a:grpSpLocks/>
          </p:cNvGrpSpPr>
          <p:nvPr/>
        </p:nvGrpSpPr>
        <p:grpSpPr bwMode="auto">
          <a:xfrm>
            <a:off x="3506788" y="5172075"/>
            <a:ext cx="417512" cy="307975"/>
            <a:chOff x="797365" y="5524501"/>
            <a:chExt cx="417071" cy="307777"/>
          </a:xfrm>
        </p:grpSpPr>
        <p:sp>
          <p:nvSpPr>
            <p:cNvPr id="31" name="Oval 30">
              <a:extLst>
                <a:ext uri="{FF2B5EF4-FFF2-40B4-BE49-F238E27FC236}">
                  <a16:creationId xmlns:a16="http://schemas.microsoft.com/office/drawing/2014/main" id="{ABF2FB40-507E-9B09-8D86-81E11613E722}"/>
                </a:ext>
              </a:extLst>
            </p:cNvPr>
            <p:cNvSpPr/>
            <p:nvPr/>
          </p:nvSpPr>
          <p:spPr bwMode="auto">
            <a:xfrm>
              <a:off x="808465" y="5575268"/>
              <a:ext cx="250560" cy="250664"/>
            </a:xfrm>
            <a:prstGeom prst="ellipse">
              <a:avLst/>
            </a:prstGeom>
            <a:noFill/>
            <a:ln>
              <a:solidFill>
                <a:schemeClr val="tx2">
                  <a:lumMod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nb-NO" altLang="en-US" sz="1800">
                <a:solidFill>
                  <a:srgbClr val="FFFFFF"/>
                </a:solidFill>
                <a:latin typeface="Calibri" panose="020F0502020204030204" pitchFamily="34" charset="0"/>
              </a:endParaRPr>
            </a:p>
          </p:txBody>
        </p:sp>
        <p:sp>
          <p:nvSpPr>
            <p:cNvPr id="20497" name="TextBox 32">
              <a:extLst>
                <a:ext uri="{FF2B5EF4-FFF2-40B4-BE49-F238E27FC236}">
                  <a16:creationId xmlns:a16="http://schemas.microsoft.com/office/drawing/2014/main" id="{75D5A497-CFD4-F8D9-2E54-A8DF2066ABC7}"/>
                </a:ext>
              </a:extLst>
            </p:cNvPr>
            <p:cNvSpPr txBox="1">
              <a:spLocks noChangeArrowheads="1"/>
            </p:cNvSpPr>
            <p:nvPr/>
          </p:nvSpPr>
          <p:spPr bwMode="auto">
            <a:xfrm>
              <a:off x="797365" y="5524501"/>
              <a:ext cx="4170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nb-NO" altLang="en-US" sz="1400" b="1">
                  <a:solidFill>
                    <a:srgbClr val="353637"/>
                  </a:solidFill>
                  <a:latin typeface="Calibri" panose="020F0502020204030204" pitchFamily="34" charset="0"/>
                </a:rPr>
                <a:t>2</a:t>
              </a:r>
            </a:p>
          </p:txBody>
        </p:sp>
      </p:grpSp>
      <p:sp>
        <p:nvSpPr>
          <p:cNvPr id="33" name="Rektangel 76">
            <a:extLst>
              <a:ext uri="{FF2B5EF4-FFF2-40B4-BE49-F238E27FC236}">
                <a16:creationId xmlns:a16="http://schemas.microsoft.com/office/drawing/2014/main" id="{DFED0B58-0137-0790-968E-60FFEF802E57}"/>
              </a:ext>
            </a:extLst>
          </p:cNvPr>
          <p:cNvSpPr>
            <a:spLocks noChangeArrowheads="1"/>
          </p:cNvSpPr>
          <p:nvPr/>
        </p:nvSpPr>
        <p:spPr bwMode="auto">
          <a:xfrm>
            <a:off x="6661150" y="5133975"/>
            <a:ext cx="18669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r>
              <a:rPr lang="en-US" altLang="en-US" sz="1600" b="1" noProof="1">
                <a:solidFill>
                  <a:srgbClr val="262626"/>
                </a:solidFill>
                <a:latin typeface="+mn-lt"/>
                <a:cs typeface="Arial" panose="020B0604020202020204" pitchFamily="34" charset="0"/>
              </a:rPr>
              <a:t>World Wide Web, Cloud Computing, over 40 billion. Not all of them friendly.</a:t>
            </a:r>
            <a:endParaRPr lang="da-DK" altLang="en-US" sz="1600" dirty="0">
              <a:solidFill>
                <a:srgbClr val="262626"/>
              </a:solidFill>
              <a:latin typeface="+mn-lt"/>
            </a:endParaRPr>
          </a:p>
          <a:p>
            <a:pPr defTabSz="914400" eaLnBrk="1" hangingPunct="1"/>
            <a:endParaRPr lang="da-DK" altLang="en-US" sz="1800" dirty="0">
              <a:solidFill>
                <a:srgbClr val="1E1C11"/>
              </a:solidFill>
            </a:endParaRPr>
          </a:p>
        </p:txBody>
      </p:sp>
      <p:grpSp>
        <p:nvGrpSpPr>
          <p:cNvPr id="4" name="Group 34">
            <a:extLst>
              <a:ext uri="{FF2B5EF4-FFF2-40B4-BE49-F238E27FC236}">
                <a16:creationId xmlns:a16="http://schemas.microsoft.com/office/drawing/2014/main" id="{3A1F6DE6-2751-80F2-E9AD-8416340A6156}"/>
              </a:ext>
            </a:extLst>
          </p:cNvPr>
          <p:cNvGrpSpPr>
            <a:grpSpLocks/>
          </p:cNvGrpSpPr>
          <p:nvPr/>
        </p:nvGrpSpPr>
        <p:grpSpPr bwMode="auto">
          <a:xfrm>
            <a:off x="6396038" y="5172075"/>
            <a:ext cx="417512" cy="307975"/>
            <a:chOff x="797365" y="5524501"/>
            <a:chExt cx="417071" cy="307777"/>
          </a:xfrm>
        </p:grpSpPr>
        <p:sp>
          <p:nvSpPr>
            <p:cNvPr id="35" name="Oval 34">
              <a:extLst>
                <a:ext uri="{FF2B5EF4-FFF2-40B4-BE49-F238E27FC236}">
                  <a16:creationId xmlns:a16="http://schemas.microsoft.com/office/drawing/2014/main" id="{BC8060E1-F086-CDA1-7778-8B0B78DD92C6}"/>
                </a:ext>
              </a:extLst>
            </p:cNvPr>
            <p:cNvSpPr/>
            <p:nvPr/>
          </p:nvSpPr>
          <p:spPr bwMode="auto">
            <a:xfrm>
              <a:off x="808465" y="5575268"/>
              <a:ext cx="250560" cy="250664"/>
            </a:xfrm>
            <a:prstGeom prst="ellipse">
              <a:avLst/>
            </a:prstGeom>
            <a:noFill/>
            <a:ln>
              <a:solidFill>
                <a:schemeClr val="tx2">
                  <a:lumMod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nb-NO" altLang="en-US" sz="1800">
                <a:solidFill>
                  <a:srgbClr val="FFFFFF"/>
                </a:solidFill>
                <a:latin typeface="Calibri" panose="020F0502020204030204" pitchFamily="34" charset="0"/>
              </a:endParaRPr>
            </a:p>
          </p:txBody>
        </p:sp>
        <p:sp>
          <p:nvSpPr>
            <p:cNvPr id="20495" name="TextBox 32">
              <a:extLst>
                <a:ext uri="{FF2B5EF4-FFF2-40B4-BE49-F238E27FC236}">
                  <a16:creationId xmlns:a16="http://schemas.microsoft.com/office/drawing/2014/main" id="{9F053AC7-043C-E1C5-33DB-312C0D23E905}"/>
                </a:ext>
              </a:extLst>
            </p:cNvPr>
            <p:cNvSpPr txBox="1">
              <a:spLocks noChangeArrowheads="1"/>
            </p:cNvSpPr>
            <p:nvPr/>
          </p:nvSpPr>
          <p:spPr bwMode="auto">
            <a:xfrm>
              <a:off x="797365" y="5524501"/>
              <a:ext cx="4170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nb-NO" altLang="en-US" sz="1400" b="1">
                  <a:solidFill>
                    <a:srgbClr val="353637"/>
                  </a:solidFill>
                  <a:latin typeface="Calibri" panose="020F0502020204030204" pitchFamily="34" charset="0"/>
                </a:rPr>
                <a:t>3</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0" presetClass="path" presetSubtype="0" accel="50000" decel="50000" fill="hold" nodeType="withEffect">
                                  <p:stCondLst>
                                    <p:cond delay="0"/>
                                  </p:stCondLst>
                                  <p:childTnLst>
                                    <p:animMotion origin="layout" path="M 0.26319 -8.51852E-6 L -1.11111E-6 -8.51852E-6 " pathEditMode="relative" ptsTypes="AA">
                                      <p:cBhvr>
                                        <p:cTn id="15" dur="2000" fill="hold"/>
                                        <p:tgtEl>
                                          <p:spTgt spid="21"/>
                                        </p:tgtEl>
                                        <p:attrNameLst>
                                          <p:attrName>ppt_x</p:attrName>
                                          <p:attrName>ppt_y</p:attrName>
                                        </p:attrNameLst>
                                      </p:cBhvr>
                                    </p:animMotion>
                                  </p:childTnLst>
                                </p:cTn>
                              </p:par>
                              <p:par>
                                <p:cTn id="16" presetID="0" presetClass="path" presetSubtype="0" accel="50000" decel="50000" fill="hold" nodeType="withEffect">
                                  <p:stCondLst>
                                    <p:cond delay="0"/>
                                  </p:stCondLst>
                                  <p:childTnLst>
                                    <p:animMotion origin="layout" path="M -0.30052 3.7037E-6 L -4.16667E-6 3.7037E-6 " pathEditMode="relative" rAng="0" ptsTypes="AA">
                                      <p:cBhvr>
                                        <p:cTn id="17" dur="2000" fill="hold"/>
                                        <p:tgtEl>
                                          <p:spTgt spid="23"/>
                                        </p:tgtEl>
                                        <p:attrNameLst>
                                          <p:attrName>ppt_x</p:attrName>
                                          <p:attrName>ppt_y</p:attrName>
                                        </p:attrNameLst>
                                      </p:cBhvr>
                                      <p:rCtr x="15017" y="0"/>
                                    </p:animMotion>
                                  </p:childTnLst>
                                </p:cTn>
                              </p:par>
                              <p:par>
                                <p:cTn id="18" presetID="9" presetClass="emph" presetSubtype="0" nodeType="withEffect">
                                  <p:stCondLst>
                                    <p:cond delay="0"/>
                                  </p:stCondLst>
                                  <p:endCondLst>
                                    <p:cond evt="onNext" delay="0">
                                      <p:tgtEl>
                                        <p:sldTgt/>
                                      </p:tgtEl>
                                    </p:cond>
                                  </p:endCondLst>
                                  <p:childTnLst>
                                    <p:set>
                                      <p:cBhvr rctx="PPT">
                                        <p:cTn id="19" dur="indefinite"/>
                                        <p:tgtEl>
                                          <p:spTgt spid="22"/>
                                        </p:tgtEl>
                                        <p:attrNameLst>
                                          <p:attrName>style.opacity</p:attrName>
                                        </p:attrNameLst>
                                      </p:cBhvr>
                                      <p:to>
                                        <p:strVal val="0.5"/>
                                      </p:to>
                                    </p:set>
                                    <p:animEffect filter="image" prLst="opacity: 0.5">
                                      <p:cBhvr rctx="IE">
                                        <p:cTn id="20" dur="indefinite"/>
                                        <p:tgtEl>
                                          <p:spTgt spid="22"/>
                                        </p:tgtEl>
                                      </p:cBhvr>
                                    </p:animEffect>
                                  </p:childTnLst>
                                </p:cTn>
                              </p:par>
                              <p:par>
                                <p:cTn id="21" presetID="9" presetClass="emph" presetSubtype="0" nodeType="withEffect">
                                  <p:stCondLst>
                                    <p:cond delay="0"/>
                                  </p:stCondLst>
                                  <p:endCondLst>
                                    <p:cond evt="onNext" delay="0">
                                      <p:tgtEl>
                                        <p:sldTgt/>
                                      </p:tgtEl>
                                    </p:cond>
                                  </p:endCondLst>
                                  <p:childTnLst>
                                    <p:set>
                                      <p:cBhvr rctx="PPT">
                                        <p:cTn id="22" dur="indefinite"/>
                                        <p:tgtEl>
                                          <p:spTgt spid="23"/>
                                        </p:tgtEl>
                                        <p:attrNameLst>
                                          <p:attrName>style.opacity</p:attrName>
                                        </p:attrNameLst>
                                      </p:cBhvr>
                                      <p:to>
                                        <p:strVal val="0.5"/>
                                      </p:to>
                                    </p:set>
                                    <p:animEffect filter="image" prLst="opacity: 0.5">
                                      <p:cBhvr rctx="IE">
                                        <p:cTn id="23" dur="indefinite"/>
                                        <p:tgtEl>
                                          <p:spTgt spid="23"/>
                                        </p:tgtEl>
                                      </p:cBhvr>
                                    </p:animEffect>
                                  </p:childTnLst>
                                </p:cTn>
                              </p:par>
                            </p:childTnLst>
                          </p:cTn>
                        </p:par>
                        <p:par>
                          <p:cTn id="24" fill="hold" nodeType="afterGroup">
                            <p:stCondLst>
                              <p:cond delay="2000"/>
                            </p:stCondLst>
                            <p:childTnLst>
                              <p:par>
                                <p:cTn id="25" presetID="12" presetClass="entr" presetSubtype="1"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p:tgtEl>
                                          <p:spTgt spid="2"/>
                                        </p:tgtEl>
                                        <p:attrNameLst>
                                          <p:attrName>ppt_y</p:attrName>
                                        </p:attrNameLst>
                                      </p:cBhvr>
                                      <p:tavLst>
                                        <p:tav tm="0">
                                          <p:val>
                                            <p:strVal val="#ppt_y-#ppt_h*1.125000"/>
                                          </p:val>
                                        </p:tav>
                                        <p:tav tm="100000">
                                          <p:val>
                                            <p:strVal val="#ppt_y"/>
                                          </p:val>
                                        </p:tav>
                                      </p:tavLst>
                                    </p:anim>
                                    <p:animEffect transition="in" filter="wipe(down)">
                                      <p:cBhvr>
                                        <p:cTn id="28" dur="500"/>
                                        <p:tgtEl>
                                          <p:spTgt spid="2"/>
                                        </p:tgtEl>
                                      </p:cBhvr>
                                    </p:animEffect>
                                  </p:childTnLst>
                                </p:cTn>
                              </p:par>
                              <p:par>
                                <p:cTn id="29" presetID="12" presetClass="entr" presetSubtype="1" fill="hold" grpId="0" nodeType="withEffect">
                                  <p:stCondLst>
                                    <p:cond delay="100"/>
                                  </p:stCondLst>
                                  <p:childTnLst>
                                    <p:set>
                                      <p:cBhvr>
                                        <p:cTn id="30" dur="1" fill="hold">
                                          <p:stCondLst>
                                            <p:cond delay="0"/>
                                          </p:stCondLst>
                                        </p:cTn>
                                        <p:tgtEl>
                                          <p:spTgt spid="19458"/>
                                        </p:tgtEl>
                                        <p:attrNameLst>
                                          <p:attrName>style.visibility</p:attrName>
                                        </p:attrNameLst>
                                      </p:cBhvr>
                                      <p:to>
                                        <p:strVal val="visible"/>
                                      </p:to>
                                    </p:set>
                                    <p:anim calcmode="lin" valueType="num">
                                      <p:cBhvr additive="base">
                                        <p:cTn id="31" dur="1000"/>
                                        <p:tgtEl>
                                          <p:spTgt spid="19458"/>
                                        </p:tgtEl>
                                        <p:attrNameLst>
                                          <p:attrName>ppt_y</p:attrName>
                                        </p:attrNameLst>
                                      </p:cBhvr>
                                      <p:tavLst>
                                        <p:tav tm="0">
                                          <p:val>
                                            <p:strVal val="#ppt_y-#ppt_h*1.125000"/>
                                          </p:val>
                                        </p:tav>
                                        <p:tav tm="100000">
                                          <p:val>
                                            <p:strVal val="#ppt_y"/>
                                          </p:val>
                                        </p:tav>
                                      </p:tavLst>
                                    </p:anim>
                                    <p:animEffect transition="in" filter="wipe(down)">
                                      <p:cBhvr>
                                        <p:cTn id="32" dur="1000"/>
                                        <p:tgtEl>
                                          <p:spTgt spid="19458"/>
                                        </p:tgtEl>
                                      </p:cBhvr>
                                    </p:animEffect>
                                  </p:childTnLst>
                                </p:cTn>
                              </p:par>
                              <p:par>
                                <p:cTn id="33" presetID="9" presetClass="emph" presetSubtype="0" nodeType="withEffect">
                                  <p:stCondLst>
                                    <p:cond delay="0"/>
                                  </p:stCondLst>
                                  <p:endCondLst>
                                    <p:cond evt="onNext" delay="0">
                                      <p:tgtEl>
                                        <p:sldTgt/>
                                      </p:tgtEl>
                                    </p:cond>
                                  </p:endCondLst>
                                  <p:childTnLst>
                                    <p:set>
                                      <p:cBhvr rctx="PPT">
                                        <p:cTn id="34" dur="indefinite"/>
                                        <p:tgtEl>
                                          <p:spTgt spid="21"/>
                                        </p:tgtEl>
                                        <p:attrNameLst>
                                          <p:attrName>style.opacity</p:attrName>
                                        </p:attrNameLst>
                                      </p:cBhvr>
                                      <p:to>
                                        <p:strVal val="0.5"/>
                                      </p:to>
                                    </p:set>
                                    <p:animEffect filter="image" prLst="opacity: 0.5">
                                      <p:cBhvr rctx="IE">
                                        <p:cTn id="35" dur="indefinite"/>
                                        <p:tgtEl>
                                          <p:spTgt spid="21"/>
                                        </p:tgtEl>
                                      </p:cBhvr>
                                    </p:animEffect>
                                  </p:childTnLst>
                                </p:cTn>
                              </p:par>
                              <p:par>
                                <p:cTn id="36" presetID="9" presetClass="emph" presetSubtype="0" nodeType="withEffect">
                                  <p:stCondLst>
                                    <p:cond delay="0"/>
                                  </p:stCondLst>
                                  <p:endCondLst>
                                    <p:cond evt="onNext" delay="0">
                                      <p:tgtEl>
                                        <p:sldTgt/>
                                      </p:tgtEl>
                                    </p:cond>
                                  </p:endCondLst>
                                  <p:childTnLst>
                                    <p:set>
                                      <p:cBhvr rctx="PPT">
                                        <p:cTn id="37" dur="indefinite"/>
                                        <p:tgtEl>
                                          <p:spTgt spid="23"/>
                                        </p:tgtEl>
                                        <p:attrNameLst>
                                          <p:attrName>style.opacity</p:attrName>
                                        </p:attrNameLst>
                                      </p:cBhvr>
                                      <p:to>
                                        <p:strVal val="0.5"/>
                                      </p:to>
                                    </p:set>
                                    <p:animEffect filter="image" prLst="opacity: 0.5">
                                      <p:cBhvr rctx="IE">
                                        <p:cTn id="38" dur="indefinite"/>
                                        <p:tgtEl>
                                          <p:spTgt spid="23"/>
                                        </p:tgtEl>
                                      </p:cBhvr>
                                    </p:animEffect>
                                  </p:childTnLst>
                                </p:cTn>
                              </p:par>
                            </p:childTnLst>
                          </p:cTn>
                        </p:par>
                        <p:par>
                          <p:cTn id="39" fill="hold" nodeType="afterGroup">
                            <p:stCondLst>
                              <p:cond delay="3100"/>
                            </p:stCondLst>
                            <p:childTnLst>
                              <p:par>
                                <p:cTn id="40" presetID="12" presetClass="entr" presetSubtype="1" fill="hold" nodeType="after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500"/>
                                        <p:tgtEl>
                                          <p:spTgt spid="3"/>
                                        </p:tgtEl>
                                        <p:attrNameLst>
                                          <p:attrName>ppt_y</p:attrName>
                                        </p:attrNameLst>
                                      </p:cBhvr>
                                      <p:tavLst>
                                        <p:tav tm="0">
                                          <p:val>
                                            <p:strVal val="#ppt_y-#ppt_h*1.125000"/>
                                          </p:val>
                                        </p:tav>
                                        <p:tav tm="100000">
                                          <p:val>
                                            <p:strVal val="#ppt_y"/>
                                          </p:val>
                                        </p:tav>
                                      </p:tavLst>
                                    </p:anim>
                                    <p:animEffect transition="in" filter="wipe(down)">
                                      <p:cBhvr>
                                        <p:cTn id="43" dur="500"/>
                                        <p:tgtEl>
                                          <p:spTgt spid="3"/>
                                        </p:tgtEl>
                                      </p:cBhvr>
                                    </p:animEffect>
                                  </p:childTnLst>
                                </p:cTn>
                              </p:par>
                              <p:par>
                                <p:cTn id="44" presetID="12" presetClass="entr" presetSubtype="1" fill="hold" grpId="0" nodeType="withEffect">
                                  <p:stCondLst>
                                    <p:cond delay="100"/>
                                  </p:stCondLst>
                                  <p:childTnLst>
                                    <p:set>
                                      <p:cBhvr>
                                        <p:cTn id="45" dur="1" fill="hold">
                                          <p:stCondLst>
                                            <p:cond delay="0"/>
                                          </p:stCondLst>
                                        </p:cTn>
                                        <p:tgtEl>
                                          <p:spTgt spid="29"/>
                                        </p:tgtEl>
                                        <p:attrNameLst>
                                          <p:attrName>style.visibility</p:attrName>
                                        </p:attrNameLst>
                                      </p:cBhvr>
                                      <p:to>
                                        <p:strVal val="visible"/>
                                      </p:to>
                                    </p:set>
                                    <p:anim calcmode="lin" valueType="num">
                                      <p:cBhvr additive="base">
                                        <p:cTn id="46" dur="1000"/>
                                        <p:tgtEl>
                                          <p:spTgt spid="29"/>
                                        </p:tgtEl>
                                        <p:attrNameLst>
                                          <p:attrName>ppt_y</p:attrName>
                                        </p:attrNameLst>
                                      </p:cBhvr>
                                      <p:tavLst>
                                        <p:tav tm="0">
                                          <p:val>
                                            <p:strVal val="#ppt_y-#ppt_h*1.125000"/>
                                          </p:val>
                                        </p:tav>
                                        <p:tav tm="100000">
                                          <p:val>
                                            <p:strVal val="#ppt_y"/>
                                          </p:val>
                                        </p:tav>
                                      </p:tavLst>
                                    </p:anim>
                                    <p:animEffect transition="in" filter="wipe(down)">
                                      <p:cBhvr>
                                        <p:cTn id="47" dur="1000"/>
                                        <p:tgtEl>
                                          <p:spTgt spid="29"/>
                                        </p:tgtEl>
                                      </p:cBhvr>
                                    </p:animEffect>
                                  </p:childTnLst>
                                </p:cTn>
                              </p:par>
                              <p:par>
                                <p:cTn id="48" presetID="9" presetClass="emph" presetSubtype="0" nodeType="withEffect">
                                  <p:stCondLst>
                                    <p:cond delay="0"/>
                                  </p:stCondLst>
                                  <p:endCondLst>
                                    <p:cond evt="onNext" delay="0">
                                      <p:tgtEl>
                                        <p:sldTgt/>
                                      </p:tgtEl>
                                    </p:cond>
                                  </p:endCondLst>
                                  <p:childTnLst>
                                    <p:set>
                                      <p:cBhvr rctx="PPT">
                                        <p:cTn id="49" dur="indefinite"/>
                                        <p:tgtEl>
                                          <p:spTgt spid="22"/>
                                        </p:tgtEl>
                                        <p:attrNameLst>
                                          <p:attrName>style.opacity</p:attrName>
                                        </p:attrNameLst>
                                      </p:cBhvr>
                                      <p:to>
                                        <p:strVal val="0.5"/>
                                      </p:to>
                                    </p:set>
                                    <p:animEffect filter="image" prLst="opacity: 0.5">
                                      <p:cBhvr rctx="IE">
                                        <p:cTn id="50" dur="indefinite"/>
                                        <p:tgtEl>
                                          <p:spTgt spid="22"/>
                                        </p:tgtEl>
                                      </p:cBhvr>
                                    </p:animEffect>
                                  </p:childTnLst>
                                </p:cTn>
                              </p:par>
                              <p:par>
                                <p:cTn id="51" presetID="9" presetClass="emph" presetSubtype="0" nodeType="withEffect">
                                  <p:stCondLst>
                                    <p:cond delay="0"/>
                                  </p:stCondLst>
                                  <p:endCondLst>
                                    <p:cond evt="onNext" delay="0">
                                      <p:tgtEl>
                                        <p:sldTgt/>
                                      </p:tgtEl>
                                    </p:cond>
                                  </p:endCondLst>
                                  <p:childTnLst>
                                    <p:set>
                                      <p:cBhvr rctx="PPT">
                                        <p:cTn id="52" dur="indefinite"/>
                                        <p:tgtEl>
                                          <p:spTgt spid="21"/>
                                        </p:tgtEl>
                                        <p:attrNameLst>
                                          <p:attrName>style.opacity</p:attrName>
                                        </p:attrNameLst>
                                      </p:cBhvr>
                                      <p:to>
                                        <p:strVal val="0.5"/>
                                      </p:to>
                                    </p:set>
                                    <p:animEffect filter="image" prLst="opacity: 0.5">
                                      <p:cBhvr rctx="IE">
                                        <p:cTn id="53" dur="indefinite"/>
                                        <p:tgtEl>
                                          <p:spTgt spid="21"/>
                                        </p:tgtEl>
                                      </p:cBhvr>
                                    </p:animEffect>
                                  </p:childTnLst>
                                </p:cTn>
                              </p:par>
                            </p:childTnLst>
                          </p:cTn>
                        </p:par>
                        <p:par>
                          <p:cTn id="54" fill="hold" nodeType="afterGroup">
                            <p:stCondLst>
                              <p:cond delay="4200"/>
                            </p:stCondLst>
                            <p:childTnLst>
                              <p:par>
                                <p:cTn id="55" presetID="12" presetClass="entr" presetSubtype="1" fill="hold" nodeType="after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additive="base">
                                        <p:cTn id="57" dur="500"/>
                                        <p:tgtEl>
                                          <p:spTgt spid="4"/>
                                        </p:tgtEl>
                                        <p:attrNameLst>
                                          <p:attrName>ppt_y</p:attrName>
                                        </p:attrNameLst>
                                      </p:cBhvr>
                                      <p:tavLst>
                                        <p:tav tm="0">
                                          <p:val>
                                            <p:strVal val="#ppt_y-#ppt_h*1.125000"/>
                                          </p:val>
                                        </p:tav>
                                        <p:tav tm="100000">
                                          <p:val>
                                            <p:strVal val="#ppt_y"/>
                                          </p:val>
                                        </p:tav>
                                      </p:tavLst>
                                    </p:anim>
                                    <p:animEffect transition="in" filter="wipe(down)">
                                      <p:cBhvr>
                                        <p:cTn id="58" dur="500"/>
                                        <p:tgtEl>
                                          <p:spTgt spid="4"/>
                                        </p:tgtEl>
                                      </p:cBhvr>
                                    </p:animEffect>
                                  </p:childTnLst>
                                </p:cTn>
                              </p:par>
                              <p:par>
                                <p:cTn id="59" presetID="12" presetClass="entr" presetSubtype="1" fill="hold" grpId="0" nodeType="withEffect">
                                  <p:stCondLst>
                                    <p:cond delay="10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1000"/>
                                        <p:tgtEl>
                                          <p:spTgt spid="33"/>
                                        </p:tgtEl>
                                        <p:attrNameLst>
                                          <p:attrName>ppt_y</p:attrName>
                                        </p:attrNameLst>
                                      </p:cBhvr>
                                      <p:tavLst>
                                        <p:tav tm="0">
                                          <p:val>
                                            <p:strVal val="#ppt_y-#ppt_h*1.125000"/>
                                          </p:val>
                                        </p:tav>
                                        <p:tav tm="100000">
                                          <p:val>
                                            <p:strVal val="#ppt_y"/>
                                          </p:val>
                                        </p:tav>
                                      </p:tavLst>
                                    </p:anim>
                                    <p:animEffect transition="in" filter="wipe(down)">
                                      <p:cBhvr>
                                        <p:cTn id="62"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P spid="29"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9795E2-85D0-CAF0-8274-74C8D093C929}"/>
              </a:ext>
            </a:extLst>
          </p:cNvPr>
          <p:cNvSpPr/>
          <p:nvPr/>
        </p:nvSpPr>
        <p:spPr>
          <a:xfrm>
            <a:off x="0" y="0"/>
            <a:ext cx="9144000" cy="473710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nb-NO" altLang="en-US" sz="1800">
              <a:solidFill>
                <a:srgbClr val="FFFFFF"/>
              </a:solidFill>
              <a:latin typeface="Calibri" panose="020F0502020204030204" pitchFamily="34" charset="0"/>
            </a:endParaRPr>
          </a:p>
        </p:txBody>
      </p:sp>
      <p:grpSp>
        <p:nvGrpSpPr>
          <p:cNvPr id="21507" name="Group 1">
            <a:extLst>
              <a:ext uri="{FF2B5EF4-FFF2-40B4-BE49-F238E27FC236}">
                <a16:creationId xmlns:a16="http://schemas.microsoft.com/office/drawing/2014/main" id="{033B6DF6-0570-7E65-92A3-0C57B7511217}"/>
              </a:ext>
            </a:extLst>
          </p:cNvPr>
          <p:cNvGrpSpPr>
            <a:grpSpLocks/>
          </p:cNvGrpSpPr>
          <p:nvPr/>
        </p:nvGrpSpPr>
        <p:grpSpPr bwMode="auto">
          <a:xfrm>
            <a:off x="314325" y="377825"/>
            <a:ext cx="3030538" cy="514350"/>
            <a:chOff x="314325" y="377825"/>
            <a:chExt cx="3030538" cy="514350"/>
          </a:xfrm>
        </p:grpSpPr>
        <p:sp>
          <p:nvSpPr>
            <p:cNvPr id="21523" name="TextBox 43">
              <a:extLst>
                <a:ext uri="{FF2B5EF4-FFF2-40B4-BE49-F238E27FC236}">
                  <a16:creationId xmlns:a16="http://schemas.microsoft.com/office/drawing/2014/main" id="{68B28C68-22C1-259A-0477-60ED946C63FA}"/>
                </a:ext>
              </a:extLst>
            </p:cNvPr>
            <p:cNvSpPr txBox="1">
              <a:spLocks noChangeArrowheads="1"/>
            </p:cNvSpPr>
            <p:nvPr/>
          </p:nvSpPr>
          <p:spPr bwMode="auto">
            <a:xfrm>
              <a:off x="314325" y="600075"/>
              <a:ext cx="1816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300" b="1" dirty="0">
                  <a:solidFill>
                    <a:srgbClr val="000000"/>
                  </a:solidFill>
                  <a:latin typeface="Calibri" panose="020F0502020204030204" pitchFamily="34" charset="0"/>
                </a:rPr>
                <a:t>Cost of data breach</a:t>
              </a:r>
            </a:p>
          </p:txBody>
        </p:sp>
        <p:sp>
          <p:nvSpPr>
            <p:cNvPr id="21524" name="TextBox 54">
              <a:extLst>
                <a:ext uri="{FF2B5EF4-FFF2-40B4-BE49-F238E27FC236}">
                  <a16:creationId xmlns:a16="http://schemas.microsoft.com/office/drawing/2014/main" id="{F7B6A78D-BFB8-8965-0BB6-3CD413B32C6D}"/>
                </a:ext>
              </a:extLst>
            </p:cNvPr>
            <p:cNvSpPr txBox="1">
              <a:spLocks noChangeArrowheads="1"/>
            </p:cNvSpPr>
            <p:nvPr/>
          </p:nvSpPr>
          <p:spPr bwMode="auto">
            <a:xfrm>
              <a:off x="314325" y="377825"/>
              <a:ext cx="30305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nb-NO" altLang="en-US" sz="1500" b="1" dirty="0">
                  <a:solidFill>
                    <a:srgbClr val="353637"/>
                  </a:solidFill>
                  <a:latin typeface="Calibri" panose="020F0502020204030204" pitchFamily="34" charset="0"/>
                </a:rPr>
                <a:t>Protecting Brand Reputation</a:t>
              </a:r>
              <a:endParaRPr lang="en-GB" altLang="en-US" sz="1500" dirty="0">
                <a:solidFill>
                  <a:srgbClr val="353637"/>
                </a:solidFill>
                <a:latin typeface="Calibri" panose="020F0502020204030204" pitchFamily="34" charset="0"/>
              </a:endParaRPr>
            </a:p>
          </p:txBody>
        </p:sp>
      </p:grpSp>
      <p:pic>
        <p:nvPicPr>
          <p:cNvPr id="26" name="Billede 24" descr="dreamstime_Mind map.jpg">
            <a:extLst>
              <a:ext uri="{FF2B5EF4-FFF2-40B4-BE49-F238E27FC236}">
                <a16:creationId xmlns:a16="http://schemas.microsoft.com/office/drawing/2014/main" id="{6709BE2B-90A3-7CFE-93C7-F93E3B0E5F50}"/>
              </a:ext>
            </a:extLst>
          </p:cNvPr>
          <p:cNvPicPr>
            <a:picLocks noChangeAspect="1"/>
          </p:cNvPicPr>
          <p:nvPr/>
        </p:nvPicPr>
        <p:blipFill>
          <a:blip r:embed="rId2">
            <a:lum bright="18000"/>
          </a:blip>
          <a:srcRect/>
          <a:stretch>
            <a:fillRect/>
          </a:stretch>
        </p:blipFill>
        <p:spPr bwMode="auto">
          <a:xfrm>
            <a:off x="6370638" y="904875"/>
            <a:ext cx="2320925" cy="1954213"/>
          </a:xfrm>
          <a:prstGeom prst="rect">
            <a:avLst/>
          </a:prstGeom>
          <a:effectLst>
            <a:outerShdw blurRad="50800" dist="38100" dir="2700000" algn="tl" rotWithShape="0">
              <a:prstClr val="black">
                <a:alpha val="40000"/>
              </a:prstClr>
            </a:outerShdw>
            <a:reflection blurRad="6350" stA="52000" endA="300" endPos="35000" dir="5400000" sy="-100000" algn="bl" rotWithShape="0"/>
          </a:effectLst>
        </p:spPr>
      </p:pic>
      <p:pic>
        <p:nvPicPr>
          <p:cNvPr id="25" name="Billede 51">
            <a:extLst>
              <a:ext uri="{FF2B5EF4-FFF2-40B4-BE49-F238E27FC236}">
                <a16:creationId xmlns:a16="http://schemas.microsoft.com/office/drawing/2014/main" id="{873F6B5E-D66E-7167-034A-F91C8D06F0F7}"/>
              </a:ext>
            </a:extLst>
          </p:cNvPr>
          <p:cNvPicPr>
            <a:picLocks noChangeAspect="1"/>
          </p:cNvPicPr>
          <p:nvPr/>
        </p:nvPicPr>
        <p:blipFill>
          <a:blip r:embed="rId3"/>
          <a:srcRect/>
          <a:stretch/>
        </p:blipFill>
        <p:spPr bwMode="auto">
          <a:xfrm>
            <a:off x="3794125" y="1209675"/>
            <a:ext cx="2165350" cy="2165350"/>
          </a:xfrm>
          <a:prstGeom prst="rect">
            <a:avLst/>
          </a:prstGeom>
          <a:effectLst>
            <a:outerShdw blurRad="50800" dist="38100" dir="2700000" algn="tl" rotWithShape="0">
              <a:prstClr val="black">
                <a:alpha val="40000"/>
              </a:prstClr>
            </a:outerShdw>
            <a:reflection blurRad="6350" stA="52000" endA="300" endPos="35000" dir="5400000" sy="-100000" algn="bl" rotWithShape="0"/>
          </a:effectLst>
        </p:spPr>
      </p:pic>
      <p:pic>
        <p:nvPicPr>
          <p:cNvPr id="21" name="Billede 17">
            <a:extLst>
              <a:ext uri="{FF2B5EF4-FFF2-40B4-BE49-F238E27FC236}">
                <a16:creationId xmlns:a16="http://schemas.microsoft.com/office/drawing/2014/main" id="{6166247D-BFDC-9920-3BD4-6EB7379847A4}"/>
              </a:ext>
            </a:extLst>
          </p:cNvPr>
          <p:cNvPicPr>
            <a:picLocks noChangeAspect="1"/>
          </p:cNvPicPr>
          <p:nvPr/>
        </p:nvPicPr>
        <p:blipFill>
          <a:blip r:embed="rId4"/>
          <a:srcRect/>
          <a:stretch/>
        </p:blipFill>
        <p:spPr bwMode="auto">
          <a:xfrm>
            <a:off x="512763" y="1585468"/>
            <a:ext cx="2820987" cy="2197989"/>
          </a:xfrm>
          <a:prstGeom prst="rect">
            <a:avLst/>
          </a:prstGeom>
          <a:effectLst>
            <a:outerShdw blurRad="50800" dist="38100" dir="2700000" algn="tl" rotWithShape="0">
              <a:prstClr val="black">
                <a:alpha val="40000"/>
              </a:prstClr>
            </a:outerShdw>
            <a:reflection blurRad="6350" stA="52000" endA="300" endPos="35000" dir="5400000" sy="-100000" algn="bl" rotWithShape="0"/>
          </a:effectLst>
        </p:spPr>
      </p:pic>
      <p:sp>
        <p:nvSpPr>
          <p:cNvPr id="22" name="Rektangel 76">
            <a:extLst>
              <a:ext uri="{FF2B5EF4-FFF2-40B4-BE49-F238E27FC236}">
                <a16:creationId xmlns:a16="http://schemas.microsoft.com/office/drawing/2014/main" id="{F62508C2-9E6F-B031-98E5-90739858E410}"/>
              </a:ext>
            </a:extLst>
          </p:cNvPr>
          <p:cNvSpPr>
            <a:spLocks noChangeArrowheads="1"/>
          </p:cNvSpPr>
          <p:nvPr/>
        </p:nvSpPr>
        <p:spPr bwMode="auto">
          <a:xfrm>
            <a:off x="960438" y="5133975"/>
            <a:ext cx="1866900"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r>
              <a:rPr lang="en-US" altLang="en-US" sz="1300" b="1" noProof="1">
                <a:solidFill>
                  <a:srgbClr val="262626"/>
                </a:solidFill>
                <a:latin typeface="Calibri" panose="020F0502020204030204" pitchFamily="34" charset="0"/>
                <a:cs typeface="Arial" panose="020B0604020202020204" pitchFamily="34" charset="0"/>
              </a:rPr>
              <a:t>$100,000</a:t>
            </a:r>
          </a:p>
          <a:p>
            <a:pPr defTabSz="914400" eaLnBrk="1" hangingPunct="1"/>
            <a:r>
              <a:rPr lang="en-US" altLang="en-US" sz="1100" noProof="1">
                <a:solidFill>
                  <a:srgbClr val="262626"/>
                </a:solidFill>
                <a:latin typeface="Calibri" panose="020F0502020204030204" pitchFamily="34" charset="0"/>
                <a:cs typeface="Arial" panose="020B0604020202020204" pitchFamily="34" charset="0"/>
              </a:rPr>
              <a:t>Small Law office, Had backups, backups encrypted also. (ABA 483r, has to inform his clients)</a:t>
            </a:r>
            <a:endParaRPr lang="da-DK" altLang="en-US" sz="1100" dirty="0">
              <a:solidFill>
                <a:srgbClr val="262626"/>
              </a:solidFill>
            </a:endParaRPr>
          </a:p>
          <a:p>
            <a:pPr defTabSz="914400" eaLnBrk="1" hangingPunct="1"/>
            <a:endParaRPr lang="da-DK" altLang="en-US" sz="1800" dirty="0">
              <a:solidFill>
                <a:srgbClr val="1E1C11"/>
              </a:solidFill>
            </a:endParaRPr>
          </a:p>
        </p:txBody>
      </p:sp>
      <p:grpSp>
        <p:nvGrpSpPr>
          <p:cNvPr id="4" name="Group 34">
            <a:extLst>
              <a:ext uri="{FF2B5EF4-FFF2-40B4-BE49-F238E27FC236}">
                <a16:creationId xmlns:a16="http://schemas.microsoft.com/office/drawing/2014/main" id="{231C2516-A5D8-0242-47F0-1C5F3CD15A75}"/>
              </a:ext>
            </a:extLst>
          </p:cNvPr>
          <p:cNvGrpSpPr>
            <a:grpSpLocks/>
          </p:cNvGrpSpPr>
          <p:nvPr/>
        </p:nvGrpSpPr>
        <p:grpSpPr bwMode="auto">
          <a:xfrm>
            <a:off x="695325" y="5172075"/>
            <a:ext cx="417513" cy="307975"/>
            <a:chOff x="797365" y="5524501"/>
            <a:chExt cx="417071" cy="307777"/>
          </a:xfrm>
        </p:grpSpPr>
        <p:sp>
          <p:nvSpPr>
            <p:cNvPr id="24" name="Oval 23">
              <a:extLst>
                <a:ext uri="{FF2B5EF4-FFF2-40B4-BE49-F238E27FC236}">
                  <a16:creationId xmlns:a16="http://schemas.microsoft.com/office/drawing/2014/main" id="{929DF31E-2546-5726-574E-6EB3189B2928}"/>
                </a:ext>
              </a:extLst>
            </p:cNvPr>
            <p:cNvSpPr/>
            <p:nvPr/>
          </p:nvSpPr>
          <p:spPr bwMode="auto">
            <a:xfrm>
              <a:off x="808466" y="5575268"/>
              <a:ext cx="250559" cy="250664"/>
            </a:xfrm>
            <a:prstGeom prst="ellipse">
              <a:avLst/>
            </a:prstGeom>
            <a:noFill/>
            <a:ln>
              <a:solidFill>
                <a:schemeClr val="tx2">
                  <a:lumMod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nb-NO" altLang="en-US" sz="1800">
                <a:solidFill>
                  <a:srgbClr val="FFFFFF"/>
                </a:solidFill>
                <a:latin typeface="Calibri" panose="020F0502020204030204" pitchFamily="34" charset="0"/>
              </a:endParaRPr>
            </a:p>
          </p:txBody>
        </p:sp>
        <p:sp>
          <p:nvSpPr>
            <p:cNvPr id="21522" name="TextBox 32">
              <a:extLst>
                <a:ext uri="{FF2B5EF4-FFF2-40B4-BE49-F238E27FC236}">
                  <a16:creationId xmlns:a16="http://schemas.microsoft.com/office/drawing/2014/main" id="{A499A245-E638-FA6F-360E-D998FC8A9D6D}"/>
                </a:ext>
              </a:extLst>
            </p:cNvPr>
            <p:cNvSpPr txBox="1">
              <a:spLocks noChangeArrowheads="1"/>
            </p:cNvSpPr>
            <p:nvPr/>
          </p:nvSpPr>
          <p:spPr bwMode="auto">
            <a:xfrm>
              <a:off x="797365" y="5524501"/>
              <a:ext cx="4170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nb-NO" altLang="en-US" sz="1400" b="1">
                  <a:solidFill>
                    <a:srgbClr val="353637"/>
                  </a:solidFill>
                  <a:latin typeface="Calibri" panose="020F0502020204030204" pitchFamily="34" charset="0"/>
                </a:rPr>
                <a:t>1</a:t>
              </a:r>
            </a:p>
          </p:txBody>
        </p:sp>
      </p:grpSp>
      <p:sp>
        <p:nvSpPr>
          <p:cNvPr id="28" name="Rektangel 76">
            <a:extLst>
              <a:ext uri="{FF2B5EF4-FFF2-40B4-BE49-F238E27FC236}">
                <a16:creationId xmlns:a16="http://schemas.microsoft.com/office/drawing/2014/main" id="{264152A4-C068-0EE1-DA56-682744E633F7}"/>
              </a:ext>
            </a:extLst>
          </p:cNvPr>
          <p:cNvSpPr>
            <a:spLocks noChangeArrowheads="1"/>
          </p:cNvSpPr>
          <p:nvPr/>
        </p:nvSpPr>
        <p:spPr bwMode="auto">
          <a:xfrm>
            <a:off x="3924300" y="5133975"/>
            <a:ext cx="232549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r>
              <a:rPr lang="en-US" altLang="en-US" sz="1300" b="1" noProof="1">
                <a:solidFill>
                  <a:srgbClr val="262626"/>
                </a:solidFill>
                <a:latin typeface="Calibri" panose="020F0502020204030204" pitchFamily="34" charset="0"/>
                <a:cs typeface="Arial" panose="020B0604020202020204" pitchFamily="34" charset="0"/>
              </a:rPr>
              <a:t>Small and Medium Businesses (SMBs): </a:t>
            </a:r>
            <a:r>
              <a:rPr lang="en-US" altLang="en-US" sz="1300" noProof="1">
                <a:solidFill>
                  <a:srgbClr val="262626"/>
                </a:solidFill>
                <a:latin typeface="Calibri" panose="020F0502020204030204" pitchFamily="34" charset="0"/>
                <a:cs typeface="Arial" panose="020B0604020202020204" pitchFamily="34" charset="0"/>
              </a:rPr>
              <a:t>Although lower than larger enterprises, SMBs still face significant costs, often ranging from $100,000 to $1 million depending on breach complexity and customer impact.</a:t>
            </a:r>
            <a:endParaRPr lang="da-DK" altLang="en-US" sz="1800" dirty="0">
              <a:solidFill>
                <a:srgbClr val="1E1C11"/>
              </a:solidFill>
            </a:endParaRPr>
          </a:p>
        </p:txBody>
      </p:sp>
      <p:grpSp>
        <p:nvGrpSpPr>
          <p:cNvPr id="5" name="Group 34">
            <a:extLst>
              <a:ext uri="{FF2B5EF4-FFF2-40B4-BE49-F238E27FC236}">
                <a16:creationId xmlns:a16="http://schemas.microsoft.com/office/drawing/2014/main" id="{D584DA48-E8B3-8E3F-CD3C-18E1F9AD621A}"/>
              </a:ext>
            </a:extLst>
          </p:cNvPr>
          <p:cNvGrpSpPr>
            <a:grpSpLocks/>
          </p:cNvGrpSpPr>
          <p:nvPr/>
        </p:nvGrpSpPr>
        <p:grpSpPr bwMode="auto">
          <a:xfrm>
            <a:off x="3659188" y="5172075"/>
            <a:ext cx="417512" cy="307975"/>
            <a:chOff x="797365" y="5524501"/>
            <a:chExt cx="417071" cy="307777"/>
          </a:xfrm>
        </p:grpSpPr>
        <p:sp>
          <p:nvSpPr>
            <p:cNvPr id="30" name="Oval 29">
              <a:extLst>
                <a:ext uri="{FF2B5EF4-FFF2-40B4-BE49-F238E27FC236}">
                  <a16:creationId xmlns:a16="http://schemas.microsoft.com/office/drawing/2014/main" id="{F38230CA-2D2C-02BE-D8E1-D5C8A14992B3}"/>
                </a:ext>
              </a:extLst>
            </p:cNvPr>
            <p:cNvSpPr/>
            <p:nvPr/>
          </p:nvSpPr>
          <p:spPr bwMode="auto">
            <a:xfrm>
              <a:off x="808465" y="5575268"/>
              <a:ext cx="250560" cy="250664"/>
            </a:xfrm>
            <a:prstGeom prst="ellipse">
              <a:avLst/>
            </a:prstGeom>
            <a:noFill/>
            <a:ln>
              <a:solidFill>
                <a:schemeClr val="tx2">
                  <a:lumMod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nb-NO" altLang="en-US" sz="1800">
                <a:solidFill>
                  <a:srgbClr val="FFFFFF"/>
                </a:solidFill>
                <a:latin typeface="Calibri" panose="020F0502020204030204" pitchFamily="34" charset="0"/>
              </a:endParaRPr>
            </a:p>
          </p:txBody>
        </p:sp>
        <p:sp>
          <p:nvSpPr>
            <p:cNvPr id="21520" name="TextBox 32">
              <a:extLst>
                <a:ext uri="{FF2B5EF4-FFF2-40B4-BE49-F238E27FC236}">
                  <a16:creationId xmlns:a16="http://schemas.microsoft.com/office/drawing/2014/main" id="{9796AEF7-AF91-6A76-88CB-93041057E168}"/>
                </a:ext>
              </a:extLst>
            </p:cNvPr>
            <p:cNvSpPr txBox="1">
              <a:spLocks noChangeArrowheads="1"/>
            </p:cNvSpPr>
            <p:nvPr/>
          </p:nvSpPr>
          <p:spPr bwMode="auto">
            <a:xfrm>
              <a:off x="797365" y="5524501"/>
              <a:ext cx="4170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nb-NO" altLang="en-US" sz="1400" b="1">
                  <a:solidFill>
                    <a:srgbClr val="353637"/>
                  </a:solidFill>
                  <a:latin typeface="Calibri" panose="020F0502020204030204" pitchFamily="34" charset="0"/>
                </a:rPr>
                <a:t>2</a:t>
              </a:r>
            </a:p>
          </p:txBody>
        </p:sp>
      </p:grpSp>
      <p:sp>
        <p:nvSpPr>
          <p:cNvPr id="32" name="Rektangel 76">
            <a:extLst>
              <a:ext uri="{FF2B5EF4-FFF2-40B4-BE49-F238E27FC236}">
                <a16:creationId xmlns:a16="http://schemas.microsoft.com/office/drawing/2014/main" id="{C3727418-3088-23A6-9EE7-E954039BC2A2}"/>
              </a:ext>
            </a:extLst>
          </p:cNvPr>
          <p:cNvSpPr>
            <a:spLocks noChangeArrowheads="1"/>
          </p:cNvSpPr>
          <p:nvPr/>
        </p:nvSpPr>
        <p:spPr bwMode="auto">
          <a:xfrm>
            <a:off x="6813550" y="5133975"/>
            <a:ext cx="1866900" cy="136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91440" indent="-91440" defTabSz="914400" eaLnBrk="1" hangingPunct="1">
              <a:buFont typeface="Arial" panose="020B0604020202020204" pitchFamily="34" charset="0"/>
              <a:buChar char="•"/>
            </a:pPr>
            <a:r>
              <a:rPr lang="en-US" altLang="en-US" sz="1300" b="1" noProof="1">
                <a:solidFill>
                  <a:srgbClr val="262626"/>
                </a:solidFill>
                <a:latin typeface="Calibri" panose="020F0502020204030204" pitchFamily="34" charset="0"/>
                <a:cs typeface="Arial" panose="020B0604020202020204" pitchFamily="34" charset="0"/>
              </a:rPr>
              <a:t>Hackerproof backups</a:t>
            </a:r>
          </a:p>
          <a:p>
            <a:pPr marL="91440" indent="-91440" defTabSz="914400" eaLnBrk="1" hangingPunct="1">
              <a:buFont typeface="Arial" panose="020B0604020202020204" pitchFamily="34" charset="0"/>
              <a:buChar char="•"/>
            </a:pPr>
            <a:r>
              <a:rPr lang="en-US" altLang="en-US" sz="1300" b="1" noProof="1">
                <a:solidFill>
                  <a:srgbClr val="262626"/>
                </a:solidFill>
                <a:latin typeface="Calibri" panose="020F0502020204030204" pitchFamily="34" charset="0"/>
                <a:cs typeface="Arial" panose="020B0604020202020204" pitchFamily="34" charset="0"/>
              </a:rPr>
              <a:t>Automatic Security Updates</a:t>
            </a:r>
          </a:p>
          <a:p>
            <a:pPr marL="91440" indent="-91440" defTabSz="914400" eaLnBrk="1" hangingPunct="1">
              <a:buFont typeface="Arial" panose="020B0604020202020204" pitchFamily="34" charset="0"/>
              <a:buChar char="•"/>
            </a:pPr>
            <a:r>
              <a:rPr lang="en-US" altLang="en-US" sz="1300" b="1" noProof="1">
                <a:solidFill>
                  <a:srgbClr val="262626"/>
                </a:solidFill>
                <a:latin typeface="Calibri" panose="020F0502020204030204" pitchFamily="34" charset="0"/>
                <a:cs typeface="Arial" panose="020B0604020202020204" pitchFamily="34" charset="0"/>
              </a:rPr>
              <a:t>Employee Training</a:t>
            </a:r>
          </a:p>
          <a:p>
            <a:pPr marL="91440" indent="-91440" defTabSz="914400" eaLnBrk="1" hangingPunct="1">
              <a:buFont typeface="Arial" panose="020B0604020202020204" pitchFamily="34" charset="0"/>
              <a:buChar char="•"/>
            </a:pPr>
            <a:r>
              <a:rPr lang="en-US" altLang="en-US" sz="1300" b="1" noProof="1">
                <a:solidFill>
                  <a:srgbClr val="262626"/>
                </a:solidFill>
                <a:latin typeface="Calibri" panose="020F0502020204030204" pitchFamily="34" charset="0"/>
                <a:cs typeface="Arial" panose="020B0604020202020204" pitchFamily="34" charset="0"/>
              </a:rPr>
              <a:t>Expert Consulting</a:t>
            </a:r>
            <a:endParaRPr lang="da-DK" altLang="en-US" sz="1100" dirty="0">
              <a:solidFill>
                <a:srgbClr val="262626"/>
              </a:solidFill>
            </a:endParaRPr>
          </a:p>
          <a:p>
            <a:pPr defTabSz="914400" eaLnBrk="1" hangingPunct="1"/>
            <a:endParaRPr lang="da-DK" altLang="en-US" sz="1800" dirty="0">
              <a:solidFill>
                <a:srgbClr val="1E1C11"/>
              </a:solidFill>
            </a:endParaRPr>
          </a:p>
        </p:txBody>
      </p:sp>
      <p:grpSp>
        <p:nvGrpSpPr>
          <p:cNvPr id="6" name="Group 34">
            <a:extLst>
              <a:ext uri="{FF2B5EF4-FFF2-40B4-BE49-F238E27FC236}">
                <a16:creationId xmlns:a16="http://schemas.microsoft.com/office/drawing/2014/main" id="{C5EF369F-7F9F-3104-4780-49807D266911}"/>
              </a:ext>
            </a:extLst>
          </p:cNvPr>
          <p:cNvGrpSpPr>
            <a:grpSpLocks/>
          </p:cNvGrpSpPr>
          <p:nvPr/>
        </p:nvGrpSpPr>
        <p:grpSpPr bwMode="auto">
          <a:xfrm>
            <a:off x="6548438" y="5172075"/>
            <a:ext cx="417512" cy="307975"/>
            <a:chOff x="797365" y="5524501"/>
            <a:chExt cx="417071" cy="307777"/>
          </a:xfrm>
        </p:grpSpPr>
        <p:sp>
          <p:nvSpPr>
            <p:cNvPr id="34" name="Oval 33">
              <a:extLst>
                <a:ext uri="{FF2B5EF4-FFF2-40B4-BE49-F238E27FC236}">
                  <a16:creationId xmlns:a16="http://schemas.microsoft.com/office/drawing/2014/main" id="{4346149E-ED74-A949-B3BA-DB0BB8A9441F}"/>
                </a:ext>
              </a:extLst>
            </p:cNvPr>
            <p:cNvSpPr/>
            <p:nvPr/>
          </p:nvSpPr>
          <p:spPr bwMode="auto">
            <a:xfrm>
              <a:off x="808465" y="5575268"/>
              <a:ext cx="250560" cy="250664"/>
            </a:xfrm>
            <a:prstGeom prst="ellipse">
              <a:avLst/>
            </a:prstGeom>
            <a:noFill/>
            <a:ln>
              <a:solidFill>
                <a:schemeClr val="tx2">
                  <a:lumMod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nb-NO" altLang="en-US" sz="1800">
                <a:solidFill>
                  <a:srgbClr val="FFFFFF"/>
                </a:solidFill>
                <a:latin typeface="Calibri" panose="020F0502020204030204" pitchFamily="34" charset="0"/>
              </a:endParaRPr>
            </a:p>
          </p:txBody>
        </p:sp>
        <p:sp>
          <p:nvSpPr>
            <p:cNvPr id="21518" name="TextBox 32">
              <a:extLst>
                <a:ext uri="{FF2B5EF4-FFF2-40B4-BE49-F238E27FC236}">
                  <a16:creationId xmlns:a16="http://schemas.microsoft.com/office/drawing/2014/main" id="{885C61BB-9C98-3417-F9DC-69522C723D90}"/>
                </a:ext>
              </a:extLst>
            </p:cNvPr>
            <p:cNvSpPr txBox="1">
              <a:spLocks noChangeArrowheads="1"/>
            </p:cNvSpPr>
            <p:nvPr/>
          </p:nvSpPr>
          <p:spPr bwMode="auto">
            <a:xfrm>
              <a:off x="797365" y="5524501"/>
              <a:ext cx="4170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nb-NO" altLang="en-US" sz="1400" b="1">
                  <a:solidFill>
                    <a:srgbClr val="353637"/>
                  </a:solidFill>
                  <a:latin typeface="Calibri" panose="020F0502020204030204" pitchFamily="34" charset="0"/>
                </a:rPr>
                <a:t>3</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0" presetClass="path" presetSubtype="0" accel="50000" decel="50000" fill="hold" nodeType="withEffect">
                                  <p:stCondLst>
                                    <p:cond delay="0"/>
                                  </p:stCondLst>
                                  <p:childTnLst>
                                    <p:animMotion origin="layout" path="M -0.09965 3.7037E-7 L 8.33333E-7 3.7037E-7 " pathEditMode="relative" ptsTypes="AA">
                                      <p:cBhvr>
                                        <p:cTn id="9" dur="2000" fill="hold"/>
                                        <p:tgtEl>
                                          <p:spTgt spid="26"/>
                                        </p:tgtEl>
                                        <p:attrNameLst>
                                          <p:attrName>ppt_x</p:attrName>
                                          <p:attrName>ppt_y</p:attrName>
                                        </p:attrNameLst>
                                      </p:cBhvr>
                                    </p:animMotion>
                                  </p:childTnLst>
                                </p:cTn>
                              </p:par>
                              <p:par>
                                <p:cTn id="10" presetID="10" presetClass="entr" presetSubtype="0" fill="hold" nodeType="withEffect">
                                  <p:stCondLst>
                                    <p:cond delay="20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0" presetClass="path" presetSubtype="0" accel="50000" decel="50000" fill="hold" nodeType="withEffect">
                                  <p:stCondLst>
                                    <p:cond delay="200"/>
                                  </p:stCondLst>
                                  <p:childTnLst>
                                    <p:animMotion origin="layout" path="M 0.19445 0.00648 L 6.66667E-6 -2.96296E-6 " pathEditMode="relative" ptsTypes="AA">
                                      <p:cBhvr>
                                        <p:cTn id="14" dur="2000" fill="hold"/>
                                        <p:tgtEl>
                                          <p:spTgt spid="25"/>
                                        </p:tgtEl>
                                        <p:attrNameLst>
                                          <p:attrName>ppt_x</p:attrName>
                                          <p:attrName>ppt_y</p:attrName>
                                        </p:attrNameLst>
                                      </p:cBhvr>
                                    </p:animMotion>
                                  </p:childTnLst>
                                </p:cTn>
                              </p:par>
                              <p:par>
                                <p:cTn id="15" presetID="10" presetClass="entr" presetSubtype="0" fill="hold" nodeType="withEffect">
                                  <p:stCondLst>
                                    <p:cond delay="2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0" presetClass="path" presetSubtype="0" accel="50000" decel="50000" fill="hold" nodeType="withEffect">
                                  <p:stCondLst>
                                    <p:cond delay="200"/>
                                  </p:stCondLst>
                                  <p:childTnLst>
                                    <p:animMotion origin="layout" path="M 0.29809 -7.40741E-7 L 3.46945E-18 -7.40741E-7 " pathEditMode="relative" ptsTypes="AA">
                                      <p:cBhvr>
                                        <p:cTn id="19" dur="2000" fill="hold"/>
                                        <p:tgtEl>
                                          <p:spTgt spid="21"/>
                                        </p:tgtEl>
                                        <p:attrNameLst>
                                          <p:attrName>ppt_x</p:attrName>
                                          <p:attrName>ppt_y</p:attrName>
                                        </p:attrNameLst>
                                      </p:cBhvr>
                                    </p:animMotion>
                                  </p:childTnLst>
                                </p:cTn>
                              </p:par>
                              <p:par>
                                <p:cTn id="20" presetID="9" presetClass="emph" presetSubtype="0" nodeType="withEffect">
                                  <p:stCondLst>
                                    <p:cond delay="0"/>
                                  </p:stCondLst>
                                  <p:endCondLst>
                                    <p:cond evt="onNext" delay="0">
                                      <p:tgtEl>
                                        <p:sldTgt/>
                                      </p:tgtEl>
                                    </p:cond>
                                  </p:endCondLst>
                                  <p:childTnLst>
                                    <p:set>
                                      <p:cBhvr rctx="PPT">
                                        <p:cTn id="21" dur="indefinite"/>
                                        <p:tgtEl>
                                          <p:spTgt spid="25"/>
                                        </p:tgtEl>
                                        <p:attrNameLst>
                                          <p:attrName>style.opacity</p:attrName>
                                        </p:attrNameLst>
                                      </p:cBhvr>
                                      <p:to>
                                        <p:strVal val="0.5"/>
                                      </p:to>
                                    </p:set>
                                    <p:animEffect filter="image" prLst="opacity: 0.5">
                                      <p:cBhvr rctx="IE">
                                        <p:cTn id="22" dur="indefinite"/>
                                        <p:tgtEl>
                                          <p:spTgt spid="25"/>
                                        </p:tgtEl>
                                      </p:cBhvr>
                                    </p:animEffect>
                                  </p:childTnLst>
                                </p:cTn>
                              </p:par>
                              <p:par>
                                <p:cTn id="23" presetID="9" presetClass="emph" presetSubtype="0" nodeType="withEffect">
                                  <p:stCondLst>
                                    <p:cond delay="0"/>
                                  </p:stCondLst>
                                  <p:endCondLst>
                                    <p:cond evt="onNext" delay="0">
                                      <p:tgtEl>
                                        <p:sldTgt/>
                                      </p:tgtEl>
                                    </p:cond>
                                  </p:endCondLst>
                                  <p:childTnLst>
                                    <p:set>
                                      <p:cBhvr rctx="PPT">
                                        <p:cTn id="24" dur="indefinite"/>
                                        <p:tgtEl>
                                          <p:spTgt spid="26"/>
                                        </p:tgtEl>
                                        <p:attrNameLst>
                                          <p:attrName>style.opacity</p:attrName>
                                        </p:attrNameLst>
                                      </p:cBhvr>
                                      <p:to>
                                        <p:strVal val="0.5"/>
                                      </p:to>
                                    </p:set>
                                    <p:animEffect filter="image" prLst="opacity: 0.5">
                                      <p:cBhvr rctx="IE">
                                        <p:cTn id="25" dur="indefinite"/>
                                        <p:tgtEl>
                                          <p:spTgt spid="26"/>
                                        </p:tgtEl>
                                      </p:cBhvr>
                                    </p:animEffect>
                                  </p:childTnLst>
                                </p:cTn>
                              </p:par>
                            </p:childTnLst>
                          </p:cTn>
                        </p:par>
                        <p:par>
                          <p:cTn id="26" fill="hold" nodeType="afterGroup">
                            <p:stCondLst>
                              <p:cond delay="2200"/>
                            </p:stCondLst>
                            <p:childTnLst>
                              <p:par>
                                <p:cTn id="27" presetID="12" presetClass="entr" presetSubtype="1"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p:tgtEl>
                                          <p:spTgt spid="4"/>
                                        </p:tgtEl>
                                        <p:attrNameLst>
                                          <p:attrName>ppt_y</p:attrName>
                                        </p:attrNameLst>
                                      </p:cBhvr>
                                      <p:tavLst>
                                        <p:tav tm="0">
                                          <p:val>
                                            <p:strVal val="#ppt_y-#ppt_h*1.125000"/>
                                          </p:val>
                                        </p:tav>
                                        <p:tav tm="100000">
                                          <p:val>
                                            <p:strVal val="#ppt_y"/>
                                          </p:val>
                                        </p:tav>
                                      </p:tavLst>
                                    </p:anim>
                                    <p:animEffect transition="in" filter="wipe(down)">
                                      <p:cBhvr>
                                        <p:cTn id="30" dur="500"/>
                                        <p:tgtEl>
                                          <p:spTgt spid="4"/>
                                        </p:tgtEl>
                                      </p:cBhvr>
                                    </p:animEffect>
                                  </p:childTnLst>
                                </p:cTn>
                              </p:par>
                              <p:par>
                                <p:cTn id="31" presetID="12" presetClass="entr" presetSubtype="1" fill="hold" grpId="0" nodeType="withEffect">
                                  <p:stCondLst>
                                    <p:cond delay="10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1000"/>
                                        <p:tgtEl>
                                          <p:spTgt spid="22"/>
                                        </p:tgtEl>
                                        <p:attrNameLst>
                                          <p:attrName>ppt_y</p:attrName>
                                        </p:attrNameLst>
                                      </p:cBhvr>
                                      <p:tavLst>
                                        <p:tav tm="0">
                                          <p:val>
                                            <p:strVal val="#ppt_y-#ppt_h*1.125000"/>
                                          </p:val>
                                        </p:tav>
                                        <p:tav tm="100000">
                                          <p:val>
                                            <p:strVal val="#ppt_y"/>
                                          </p:val>
                                        </p:tav>
                                      </p:tavLst>
                                    </p:anim>
                                    <p:animEffect transition="in" filter="wipe(down)">
                                      <p:cBhvr>
                                        <p:cTn id="34" dur="1000"/>
                                        <p:tgtEl>
                                          <p:spTgt spid="22"/>
                                        </p:tgtEl>
                                      </p:cBhvr>
                                    </p:animEffect>
                                  </p:childTnLst>
                                </p:cTn>
                              </p:par>
                              <p:par>
                                <p:cTn id="35" presetID="9" presetClass="emph" presetSubtype="0" nodeType="withEffect">
                                  <p:stCondLst>
                                    <p:cond delay="0"/>
                                  </p:stCondLst>
                                  <p:endCondLst>
                                    <p:cond evt="onNext" delay="0">
                                      <p:tgtEl>
                                        <p:sldTgt/>
                                      </p:tgtEl>
                                    </p:cond>
                                  </p:endCondLst>
                                  <p:childTnLst>
                                    <p:set>
                                      <p:cBhvr rctx="PPT">
                                        <p:cTn id="36" dur="indefinite"/>
                                        <p:tgtEl>
                                          <p:spTgt spid="21"/>
                                        </p:tgtEl>
                                        <p:attrNameLst>
                                          <p:attrName>style.opacity</p:attrName>
                                        </p:attrNameLst>
                                      </p:cBhvr>
                                      <p:to>
                                        <p:strVal val="0.5"/>
                                      </p:to>
                                    </p:set>
                                    <p:animEffect filter="image" prLst="opacity: 0.5">
                                      <p:cBhvr rctx="IE">
                                        <p:cTn id="37" dur="indefinite"/>
                                        <p:tgtEl>
                                          <p:spTgt spid="21"/>
                                        </p:tgtEl>
                                      </p:cBhvr>
                                    </p:animEffect>
                                  </p:childTnLst>
                                </p:cTn>
                              </p:par>
                              <p:par>
                                <p:cTn id="38" presetID="9" presetClass="emph" presetSubtype="0" nodeType="withEffect">
                                  <p:stCondLst>
                                    <p:cond delay="0"/>
                                  </p:stCondLst>
                                  <p:endCondLst>
                                    <p:cond evt="onNext" delay="0">
                                      <p:tgtEl>
                                        <p:sldTgt/>
                                      </p:tgtEl>
                                    </p:cond>
                                  </p:endCondLst>
                                  <p:childTnLst>
                                    <p:set>
                                      <p:cBhvr rctx="PPT">
                                        <p:cTn id="39" dur="indefinite"/>
                                        <p:tgtEl>
                                          <p:spTgt spid="26"/>
                                        </p:tgtEl>
                                        <p:attrNameLst>
                                          <p:attrName>style.opacity</p:attrName>
                                        </p:attrNameLst>
                                      </p:cBhvr>
                                      <p:to>
                                        <p:strVal val="0.5"/>
                                      </p:to>
                                    </p:set>
                                    <p:animEffect filter="image" prLst="opacity: 0.5">
                                      <p:cBhvr rctx="IE">
                                        <p:cTn id="40" dur="indefinite"/>
                                        <p:tgtEl>
                                          <p:spTgt spid="26"/>
                                        </p:tgtEl>
                                      </p:cBhvr>
                                    </p:animEffect>
                                  </p:childTnLst>
                                </p:cTn>
                              </p:par>
                            </p:childTnLst>
                          </p:cTn>
                        </p:par>
                        <p:par>
                          <p:cTn id="41" fill="hold" nodeType="afterGroup">
                            <p:stCondLst>
                              <p:cond delay="3300"/>
                            </p:stCondLst>
                            <p:childTnLst>
                              <p:par>
                                <p:cTn id="42" presetID="12" presetClass="entr" presetSubtype="1"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500"/>
                                        <p:tgtEl>
                                          <p:spTgt spid="5"/>
                                        </p:tgtEl>
                                        <p:attrNameLst>
                                          <p:attrName>ppt_y</p:attrName>
                                        </p:attrNameLst>
                                      </p:cBhvr>
                                      <p:tavLst>
                                        <p:tav tm="0">
                                          <p:val>
                                            <p:strVal val="#ppt_y-#ppt_h*1.125000"/>
                                          </p:val>
                                        </p:tav>
                                        <p:tav tm="100000">
                                          <p:val>
                                            <p:strVal val="#ppt_y"/>
                                          </p:val>
                                        </p:tav>
                                      </p:tavLst>
                                    </p:anim>
                                    <p:animEffect transition="in" filter="wipe(down)">
                                      <p:cBhvr>
                                        <p:cTn id="45" dur="500"/>
                                        <p:tgtEl>
                                          <p:spTgt spid="5"/>
                                        </p:tgtEl>
                                      </p:cBhvr>
                                    </p:animEffect>
                                  </p:childTnLst>
                                </p:cTn>
                              </p:par>
                              <p:par>
                                <p:cTn id="46" presetID="12" presetClass="entr" presetSubtype="1" fill="hold" grpId="0" nodeType="withEffect">
                                  <p:stCondLst>
                                    <p:cond delay="100"/>
                                  </p:stCondLst>
                                  <p:childTnLst>
                                    <p:set>
                                      <p:cBhvr>
                                        <p:cTn id="47" dur="1" fill="hold">
                                          <p:stCondLst>
                                            <p:cond delay="0"/>
                                          </p:stCondLst>
                                        </p:cTn>
                                        <p:tgtEl>
                                          <p:spTgt spid="28"/>
                                        </p:tgtEl>
                                        <p:attrNameLst>
                                          <p:attrName>style.visibility</p:attrName>
                                        </p:attrNameLst>
                                      </p:cBhvr>
                                      <p:to>
                                        <p:strVal val="visible"/>
                                      </p:to>
                                    </p:set>
                                    <p:anim calcmode="lin" valueType="num">
                                      <p:cBhvr additive="base">
                                        <p:cTn id="48" dur="1000"/>
                                        <p:tgtEl>
                                          <p:spTgt spid="28"/>
                                        </p:tgtEl>
                                        <p:attrNameLst>
                                          <p:attrName>ppt_y</p:attrName>
                                        </p:attrNameLst>
                                      </p:cBhvr>
                                      <p:tavLst>
                                        <p:tav tm="0">
                                          <p:val>
                                            <p:strVal val="#ppt_y-#ppt_h*1.125000"/>
                                          </p:val>
                                        </p:tav>
                                        <p:tav tm="100000">
                                          <p:val>
                                            <p:strVal val="#ppt_y"/>
                                          </p:val>
                                        </p:tav>
                                      </p:tavLst>
                                    </p:anim>
                                    <p:animEffect transition="in" filter="wipe(down)">
                                      <p:cBhvr>
                                        <p:cTn id="49" dur="1000"/>
                                        <p:tgtEl>
                                          <p:spTgt spid="28"/>
                                        </p:tgtEl>
                                      </p:cBhvr>
                                    </p:animEffect>
                                  </p:childTnLst>
                                </p:cTn>
                              </p:par>
                              <p:par>
                                <p:cTn id="50" presetID="9" presetClass="emph" presetSubtype="0" nodeType="withEffect">
                                  <p:stCondLst>
                                    <p:cond delay="0"/>
                                  </p:stCondLst>
                                  <p:endCondLst>
                                    <p:cond evt="onNext" delay="0">
                                      <p:tgtEl>
                                        <p:sldTgt/>
                                      </p:tgtEl>
                                    </p:cond>
                                  </p:endCondLst>
                                  <p:childTnLst>
                                    <p:set>
                                      <p:cBhvr rctx="PPT">
                                        <p:cTn id="51" dur="indefinite"/>
                                        <p:tgtEl>
                                          <p:spTgt spid="25"/>
                                        </p:tgtEl>
                                        <p:attrNameLst>
                                          <p:attrName>style.opacity</p:attrName>
                                        </p:attrNameLst>
                                      </p:cBhvr>
                                      <p:to>
                                        <p:strVal val="0.5"/>
                                      </p:to>
                                    </p:set>
                                    <p:animEffect filter="image" prLst="opacity: 0.5">
                                      <p:cBhvr rctx="IE">
                                        <p:cTn id="52" dur="indefinite"/>
                                        <p:tgtEl>
                                          <p:spTgt spid="25"/>
                                        </p:tgtEl>
                                      </p:cBhvr>
                                    </p:animEffect>
                                  </p:childTnLst>
                                </p:cTn>
                              </p:par>
                              <p:par>
                                <p:cTn id="53" presetID="9" presetClass="emph" presetSubtype="0" nodeType="withEffect">
                                  <p:stCondLst>
                                    <p:cond delay="0"/>
                                  </p:stCondLst>
                                  <p:endCondLst>
                                    <p:cond evt="onNext" delay="0">
                                      <p:tgtEl>
                                        <p:sldTgt/>
                                      </p:tgtEl>
                                    </p:cond>
                                  </p:endCondLst>
                                  <p:childTnLst>
                                    <p:set>
                                      <p:cBhvr rctx="PPT">
                                        <p:cTn id="54" dur="indefinite"/>
                                        <p:tgtEl>
                                          <p:spTgt spid="21"/>
                                        </p:tgtEl>
                                        <p:attrNameLst>
                                          <p:attrName>style.opacity</p:attrName>
                                        </p:attrNameLst>
                                      </p:cBhvr>
                                      <p:to>
                                        <p:strVal val="0.5"/>
                                      </p:to>
                                    </p:set>
                                    <p:animEffect filter="image" prLst="opacity: 0.5">
                                      <p:cBhvr rctx="IE">
                                        <p:cTn id="55" dur="indefinite"/>
                                        <p:tgtEl>
                                          <p:spTgt spid="21"/>
                                        </p:tgtEl>
                                      </p:cBhvr>
                                    </p:animEffect>
                                  </p:childTnLst>
                                </p:cTn>
                              </p:par>
                            </p:childTnLst>
                          </p:cTn>
                        </p:par>
                        <p:par>
                          <p:cTn id="56" fill="hold" nodeType="afterGroup">
                            <p:stCondLst>
                              <p:cond delay="4400"/>
                            </p:stCondLst>
                            <p:childTnLst>
                              <p:par>
                                <p:cTn id="57" presetID="12" presetClass="entr" presetSubtype="1" fill="hold" nodeType="after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additive="base">
                                        <p:cTn id="59" dur="500"/>
                                        <p:tgtEl>
                                          <p:spTgt spid="6"/>
                                        </p:tgtEl>
                                        <p:attrNameLst>
                                          <p:attrName>ppt_y</p:attrName>
                                        </p:attrNameLst>
                                      </p:cBhvr>
                                      <p:tavLst>
                                        <p:tav tm="0">
                                          <p:val>
                                            <p:strVal val="#ppt_y-#ppt_h*1.125000"/>
                                          </p:val>
                                        </p:tav>
                                        <p:tav tm="100000">
                                          <p:val>
                                            <p:strVal val="#ppt_y"/>
                                          </p:val>
                                        </p:tav>
                                      </p:tavLst>
                                    </p:anim>
                                    <p:animEffect transition="in" filter="wipe(down)">
                                      <p:cBhvr>
                                        <p:cTn id="60" dur="500"/>
                                        <p:tgtEl>
                                          <p:spTgt spid="6"/>
                                        </p:tgtEl>
                                      </p:cBhvr>
                                    </p:animEffect>
                                  </p:childTnLst>
                                </p:cTn>
                              </p:par>
                              <p:par>
                                <p:cTn id="61" presetID="12" presetClass="entr" presetSubtype="1" fill="hold" grpId="0" nodeType="withEffect">
                                  <p:stCondLst>
                                    <p:cond delay="100"/>
                                  </p:stCondLst>
                                  <p:childTnLst>
                                    <p:set>
                                      <p:cBhvr>
                                        <p:cTn id="62" dur="1" fill="hold">
                                          <p:stCondLst>
                                            <p:cond delay="0"/>
                                          </p:stCondLst>
                                        </p:cTn>
                                        <p:tgtEl>
                                          <p:spTgt spid="32"/>
                                        </p:tgtEl>
                                        <p:attrNameLst>
                                          <p:attrName>style.visibility</p:attrName>
                                        </p:attrNameLst>
                                      </p:cBhvr>
                                      <p:to>
                                        <p:strVal val="visible"/>
                                      </p:to>
                                    </p:set>
                                    <p:anim calcmode="lin" valueType="num">
                                      <p:cBhvr additive="base">
                                        <p:cTn id="63" dur="1000"/>
                                        <p:tgtEl>
                                          <p:spTgt spid="32"/>
                                        </p:tgtEl>
                                        <p:attrNameLst>
                                          <p:attrName>ppt_y</p:attrName>
                                        </p:attrNameLst>
                                      </p:cBhvr>
                                      <p:tavLst>
                                        <p:tav tm="0">
                                          <p:val>
                                            <p:strVal val="#ppt_y-#ppt_h*1.125000"/>
                                          </p:val>
                                        </p:tav>
                                        <p:tav tm="100000">
                                          <p:val>
                                            <p:strVal val="#ppt_y"/>
                                          </p:val>
                                        </p:tav>
                                      </p:tavLst>
                                    </p:anim>
                                    <p:animEffect transition="in" filter="wipe(down)">
                                      <p:cBhvr>
                                        <p:cTn id="64"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8" grpId="0"/>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940AA-A8F8-ED05-C5E9-EAB194736DF2}"/>
            </a:ext>
          </a:extLst>
        </p:cNvPr>
        <p:cNvGrpSpPr/>
        <p:nvPr/>
      </p:nvGrpSpPr>
      <p:grpSpPr>
        <a:xfrm>
          <a:off x="0" y="0"/>
          <a:ext cx="0" cy="0"/>
          <a:chOff x="0" y="0"/>
          <a:chExt cx="0" cy="0"/>
        </a:xfrm>
      </p:grpSpPr>
      <p:sp>
        <p:nvSpPr>
          <p:cNvPr id="3" name="Rektangel 40">
            <a:extLst>
              <a:ext uri="{FF2B5EF4-FFF2-40B4-BE49-F238E27FC236}">
                <a16:creationId xmlns:a16="http://schemas.microsoft.com/office/drawing/2014/main" id="{0DD4D535-C748-A829-55DB-7FAA685A3452}"/>
              </a:ext>
            </a:extLst>
          </p:cNvPr>
          <p:cNvSpPr>
            <a:spLocks noChangeArrowheads="1"/>
          </p:cNvSpPr>
          <p:nvPr/>
        </p:nvSpPr>
        <p:spPr bwMode="auto">
          <a:xfrm>
            <a:off x="704280" y="898807"/>
            <a:ext cx="3532188" cy="3533775"/>
          </a:xfrm>
          <a:prstGeom prst="rect">
            <a:avLst/>
          </a:prstGeom>
          <a:solidFill>
            <a:schemeClr val="bg2">
              <a:lumMod val="95000"/>
            </a:schemeClr>
          </a:solidFill>
          <a:ln w="25400">
            <a:noFill/>
            <a:miter lim="800000"/>
            <a:headEnd/>
            <a:tailEnd/>
          </a:ln>
          <a:effectLst>
            <a:outerShdw blurRad="63500" dist="25400" dir="2700000" algn="tl" rotWithShape="0">
              <a:schemeClr val="tx2">
                <a:lumMod val="50000"/>
                <a:alpha val="39999"/>
              </a:schemeClr>
            </a:outerShdw>
            <a:reflection stA="50000" endPos="18000" dist="12700" dir="5400000" sy="-100000" algn="bl" rotWithShape="0"/>
          </a:effectLst>
        </p:spPr>
        <p:txBody>
          <a:bodyPr anchor="ctr"/>
          <a:lstStyle/>
          <a:p>
            <a:pPr defTabSz="914400">
              <a:defRPr/>
            </a:pPr>
            <a:r>
              <a:rPr lang="en-US" sz="3200" noProof="1">
                <a:solidFill>
                  <a:srgbClr val="000000"/>
                </a:solidFill>
                <a:latin typeface="Pieces of Eight" panose="02000000000000000000" pitchFamily="2" charset="0"/>
                <a:ea typeface="ＭＳ Ｐゴシック" pitchFamily="-108" charset="-128"/>
                <a:cs typeface="ＭＳ Ｐゴシック" pitchFamily="-108" charset="-128"/>
              </a:rPr>
              <a:t>Security </a:t>
            </a:r>
          </a:p>
          <a:p>
            <a:pPr defTabSz="914400">
              <a:defRPr/>
            </a:pPr>
            <a:r>
              <a:rPr lang="en-US" sz="3200" noProof="1">
                <a:solidFill>
                  <a:srgbClr val="000000"/>
                </a:solidFill>
                <a:latin typeface="Pieces of Eight" panose="02000000000000000000" pitchFamily="2" charset="0"/>
                <a:ea typeface="ＭＳ Ｐゴシック" pitchFamily="-108" charset="-128"/>
                <a:cs typeface="ＭＳ Ｐゴシック" pitchFamily="-108" charset="-128"/>
              </a:rPr>
              <a:t>Priva(eers</a:t>
            </a:r>
          </a:p>
          <a:p>
            <a:pPr defTabSz="914400">
              <a:defRPr/>
            </a:pPr>
            <a:endParaRPr lang="en-US" noProof="1">
              <a:solidFill>
                <a:srgbClr val="000000"/>
              </a:solidFill>
              <a:latin typeface="Calibri" pitchFamily="-108" charset="0"/>
              <a:ea typeface="ＭＳ Ｐゴシック" pitchFamily="-108" charset="-128"/>
              <a:cs typeface="ＭＳ Ｐゴシック" pitchFamily="-108" charset="-128"/>
            </a:endParaRPr>
          </a:p>
          <a:p>
            <a:pPr defTabSz="914400">
              <a:defRPr/>
            </a:pPr>
            <a:endParaRPr lang="en-US" noProof="1">
              <a:solidFill>
                <a:srgbClr val="000000"/>
              </a:solidFill>
              <a:latin typeface="Calibri" pitchFamily="-108" charset="0"/>
              <a:ea typeface="ＭＳ Ｐゴシック" pitchFamily="-108" charset="-128"/>
              <a:cs typeface="ＭＳ Ｐゴシック" pitchFamily="-108" charset="-128"/>
            </a:endParaRPr>
          </a:p>
          <a:p>
            <a:pPr defTabSz="914400">
              <a:defRPr/>
            </a:pPr>
            <a:endParaRPr lang="en-US" noProof="1">
              <a:solidFill>
                <a:srgbClr val="000000"/>
              </a:solidFill>
              <a:latin typeface="Calibri" pitchFamily="-108" charset="0"/>
              <a:ea typeface="ＭＳ Ｐゴシック" pitchFamily="-108" charset="-128"/>
              <a:cs typeface="ＭＳ Ｐゴシック" pitchFamily="-108" charset="-128"/>
            </a:endParaRPr>
          </a:p>
          <a:p>
            <a:pPr marL="285750" indent="-285750" defTabSz="914400">
              <a:buFont typeface="Arial" panose="020B0604020202020204" pitchFamily="34" charset="0"/>
              <a:buChar char="•"/>
              <a:defRPr/>
            </a:pPr>
            <a:r>
              <a:rPr lang="en-US" noProof="1">
                <a:solidFill>
                  <a:srgbClr val="000000"/>
                </a:solidFill>
                <a:latin typeface="Calibri" pitchFamily="-108" charset="0"/>
                <a:ea typeface="ＭＳ Ｐゴシック" pitchFamily="-108" charset="-128"/>
                <a:cs typeface="ＭＳ Ｐゴシック" pitchFamily="-108" charset="-128"/>
              </a:rPr>
              <a:t>Fractional CISO</a:t>
            </a:r>
          </a:p>
          <a:p>
            <a:pPr marL="285750" indent="-285750" defTabSz="914400">
              <a:buFont typeface="Arial" panose="020B0604020202020204" pitchFamily="34" charset="0"/>
              <a:buChar char="•"/>
              <a:defRPr/>
            </a:pPr>
            <a:r>
              <a:rPr lang="en-US" noProof="1">
                <a:solidFill>
                  <a:srgbClr val="000000"/>
                </a:solidFill>
                <a:latin typeface="Calibri" pitchFamily="-108" charset="0"/>
                <a:ea typeface="ＭＳ Ｐゴシック" pitchFamily="-108" charset="-128"/>
                <a:cs typeface="ＭＳ Ｐゴシック" pitchFamily="-108" charset="-128"/>
              </a:rPr>
              <a:t>Regulatory Compliance Serices</a:t>
            </a:r>
          </a:p>
          <a:p>
            <a:pPr marL="285750" indent="-285750" defTabSz="914400">
              <a:buFont typeface="Arial" panose="020B0604020202020204" pitchFamily="34" charset="0"/>
              <a:buChar char="•"/>
              <a:defRPr/>
            </a:pPr>
            <a:r>
              <a:rPr lang="en-US" noProof="1">
                <a:solidFill>
                  <a:srgbClr val="000000"/>
                </a:solidFill>
                <a:latin typeface="Calibri" pitchFamily="-108" charset="0"/>
                <a:ea typeface="ＭＳ Ｐゴシック" pitchFamily="-108" charset="-128"/>
                <a:cs typeface="ＭＳ Ｐゴシック" pitchFamily="-108" charset="-128"/>
              </a:rPr>
              <a:t>Penetration Testing</a:t>
            </a:r>
          </a:p>
          <a:p>
            <a:pPr marL="285750" indent="-285750" defTabSz="914400">
              <a:buFont typeface="Arial" panose="020B0604020202020204" pitchFamily="34" charset="0"/>
              <a:buChar char="•"/>
              <a:defRPr/>
            </a:pPr>
            <a:r>
              <a:rPr lang="en-US" noProof="1">
                <a:solidFill>
                  <a:srgbClr val="000000"/>
                </a:solidFill>
                <a:latin typeface="Calibri" pitchFamily="-108" charset="0"/>
                <a:ea typeface="ＭＳ Ｐゴシック" pitchFamily="-108" charset="-128"/>
                <a:cs typeface="ＭＳ Ｐゴシック" pitchFamily="-108" charset="-128"/>
              </a:rPr>
              <a:t>Build Security and Privacy Program</a:t>
            </a:r>
          </a:p>
          <a:p>
            <a:pPr marL="285750" indent="-285750" defTabSz="914400">
              <a:buFont typeface="Arial" panose="020B0604020202020204" pitchFamily="34" charset="0"/>
              <a:buChar char="•"/>
              <a:defRPr/>
            </a:pPr>
            <a:r>
              <a:rPr lang="en-US" noProof="1">
                <a:solidFill>
                  <a:srgbClr val="000000"/>
                </a:solidFill>
                <a:latin typeface="Calibri" pitchFamily="-108" charset="0"/>
                <a:ea typeface="ＭＳ Ｐゴシック" pitchFamily="-108" charset="-128"/>
                <a:cs typeface="ＭＳ Ｐゴシック" pitchFamily="-108" charset="-128"/>
              </a:rPr>
              <a:t>Train Full Time employees</a:t>
            </a:r>
          </a:p>
        </p:txBody>
      </p:sp>
      <p:sp>
        <p:nvSpPr>
          <p:cNvPr id="19461" name="TextBox 54">
            <a:extLst>
              <a:ext uri="{FF2B5EF4-FFF2-40B4-BE49-F238E27FC236}">
                <a16:creationId xmlns:a16="http://schemas.microsoft.com/office/drawing/2014/main" id="{06F05BAF-AE70-0DA8-CDE6-6E65DDFE4E34}"/>
              </a:ext>
            </a:extLst>
          </p:cNvPr>
          <p:cNvSpPr txBox="1">
            <a:spLocks noChangeArrowheads="1"/>
          </p:cNvSpPr>
          <p:nvPr/>
        </p:nvSpPr>
        <p:spPr bwMode="auto">
          <a:xfrm>
            <a:off x="314325" y="377825"/>
            <a:ext cx="29146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nb-NO" altLang="en-US" sz="1500" b="1" dirty="0">
                <a:solidFill>
                  <a:srgbClr val="353637"/>
                </a:solidFill>
                <a:latin typeface="Calibri" panose="020F0502020204030204" pitchFamily="34" charset="0"/>
              </a:rPr>
              <a:t>Same Coin, two sides</a:t>
            </a:r>
            <a:endParaRPr lang="en-GB" altLang="en-US" sz="1500" dirty="0">
              <a:solidFill>
                <a:srgbClr val="353637"/>
              </a:solidFill>
              <a:latin typeface="Calibri" panose="020F0502020204030204" pitchFamily="34" charset="0"/>
            </a:endParaRPr>
          </a:p>
        </p:txBody>
      </p:sp>
      <p:sp>
        <p:nvSpPr>
          <p:cNvPr id="13" name="Rectangle 12">
            <a:extLst>
              <a:ext uri="{FF2B5EF4-FFF2-40B4-BE49-F238E27FC236}">
                <a16:creationId xmlns:a16="http://schemas.microsoft.com/office/drawing/2014/main" id="{F493FEA6-1E3C-2B6E-6115-047406246316}"/>
              </a:ext>
            </a:extLst>
          </p:cNvPr>
          <p:cNvSpPr/>
          <p:nvPr/>
        </p:nvSpPr>
        <p:spPr>
          <a:xfrm>
            <a:off x="0" y="5283200"/>
            <a:ext cx="9144000" cy="157480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nb-NO" altLang="en-US" sz="1800">
              <a:solidFill>
                <a:srgbClr val="FFFFFF"/>
              </a:solidFill>
              <a:latin typeface="Calibri" panose="020F0502020204030204" pitchFamily="34" charset="0"/>
            </a:endParaRPr>
          </a:p>
        </p:txBody>
      </p:sp>
      <p:sp>
        <p:nvSpPr>
          <p:cNvPr id="18443" name="Rektangel 76">
            <a:extLst>
              <a:ext uri="{FF2B5EF4-FFF2-40B4-BE49-F238E27FC236}">
                <a16:creationId xmlns:a16="http://schemas.microsoft.com/office/drawing/2014/main" id="{419BAA02-3FB1-6993-8BC4-4B7AB73EC41F}"/>
              </a:ext>
            </a:extLst>
          </p:cNvPr>
          <p:cNvSpPr>
            <a:spLocks noChangeArrowheads="1"/>
          </p:cNvSpPr>
          <p:nvPr/>
        </p:nvSpPr>
        <p:spPr bwMode="auto">
          <a:xfrm>
            <a:off x="1130300" y="5486400"/>
            <a:ext cx="3494088"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r>
              <a:rPr lang="en-US" altLang="en-US" sz="1300" noProof="1">
                <a:solidFill>
                  <a:srgbClr val="262626"/>
                </a:solidFill>
                <a:latin typeface="Calibri" panose="020F0502020204030204" pitchFamily="34" charset="0"/>
                <a:cs typeface="Arial" panose="020B0604020202020204" pitchFamily="34" charset="0"/>
              </a:rPr>
              <a:t>Security Privateers offers cybersecurity services and IT risk management solutions, making it a valuable resource for CIOs, COOs and CFOs interested in enhancing their organization's cyber defense and compliance strategies. </a:t>
            </a:r>
            <a:endParaRPr lang="da-DK" altLang="en-US" sz="1800" b="1" dirty="0">
              <a:solidFill>
                <a:srgbClr val="1E1C11"/>
              </a:solidFill>
            </a:endParaRPr>
          </a:p>
        </p:txBody>
      </p:sp>
      <p:grpSp>
        <p:nvGrpSpPr>
          <p:cNvPr id="5" name="Group 4">
            <a:extLst>
              <a:ext uri="{FF2B5EF4-FFF2-40B4-BE49-F238E27FC236}">
                <a16:creationId xmlns:a16="http://schemas.microsoft.com/office/drawing/2014/main" id="{AA8295BD-F0AE-4844-76E6-636C03DB7479}"/>
              </a:ext>
            </a:extLst>
          </p:cNvPr>
          <p:cNvGrpSpPr>
            <a:grpSpLocks/>
          </p:cNvGrpSpPr>
          <p:nvPr/>
        </p:nvGrpSpPr>
        <p:grpSpPr bwMode="auto">
          <a:xfrm>
            <a:off x="865188" y="5524500"/>
            <a:ext cx="417512" cy="307975"/>
            <a:chOff x="865188" y="5524500"/>
            <a:chExt cx="417512" cy="307975"/>
          </a:xfrm>
        </p:grpSpPr>
        <p:sp>
          <p:nvSpPr>
            <p:cNvPr id="28" name="Oval 27">
              <a:extLst>
                <a:ext uri="{FF2B5EF4-FFF2-40B4-BE49-F238E27FC236}">
                  <a16:creationId xmlns:a16="http://schemas.microsoft.com/office/drawing/2014/main" id="{70C929AE-2051-4B6F-3676-A43499A13995}"/>
                </a:ext>
              </a:extLst>
            </p:cNvPr>
            <p:cNvSpPr/>
            <p:nvPr/>
          </p:nvSpPr>
          <p:spPr bwMode="auto">
            <a:xfrm>
              <a:off x="876300" y="5575300"/>
              <a:ext cx="250825" cy="250825"/>
            </a:xfrm>
            <a:prstGeom prst="ellipse">
              <a:avLst/>
            </a:prstGeom>
            <a:noFill/>
            <a:ln>
              <a:solidFill>
                <a:schemeClr val="tx2">
                  <a:lumMod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nb-NO" altLang="en-US" sz="1800">
                <a:solidFill>
                  <a:srgbClr val="FFFFFF"/>
                </a:solidFill>
                <a:latin typeface="Calibri" panose="020F0502020204030204" pitchFamily="34" charset="0"/>
              </a:endParaRPr>
            </a:p>
          </p:txBody>
        </p:sp>
        <p:sp>
          <p:nvSpPr>
            <p:cNvPr id="19472" name="TextBox 32">
              <a:extLst>
                <a:ext uri="{FF2B5EF4-FFF2-40B4-BE49-F238E27FC236}">
                  <a16:creationId xmlns:a16="http://schemas.microsoft.com/office/drawing/2014/main" id="{47B364AF-6BF5-A09F-621C-34C806A94D96}"/>
                </a:ext>
              </a:extLst>
            </p:cNvPr>
            <p:cNvSpPr txBox="1">
              <a:spLocks noChangeArrowheads="1"/>
            </p:cNvSpPr>
            <p:nvPr/>
          </p:nvSpPr>
          <p:spPr bwMode="auto">
            <a:xfrm>
              <a:off x="865188" y="5524500"/>
              <a:ext cx="417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nb-NO" altLang="en-US" sz="1400" b="1">
                  <a:solidFill>
                    <a:srgbClr val="353637"/>
                  </a:solidFill>
                  <a:latin typeface="Calibri" panose="020F0502020204030204" pitchFamily="34" charset="0"/>
                </a:rPr>
                <a:t>1</a:t>
              </a:r>
            </a:p>
          </p:txBody>
        </p:sp>
      </p:grpSp>
      <p:sp>
        <p:nvSpPr>
          <p:cNvPr id="21" name="Rektangel 76">
            <a:extLst>
              <a:ext uri="{FF2B5EF4-FFF2-40B4-BE49-F238E27FC236}">
                <a16:creationId xmlns:a16="http://schemas.microsoft.com/office/drawing/2014/main" id="{20398AD9-D78B-7D21-BF31-52C9A2C9CFAB}"/>
              </a:ext>
            </a:extLst>
          </p:cNvPr>
          <p:cNvSpPr>
            <a:spLocks noChangeArrowheads="1"/>
          </p:cNvSpPr>
          <p:nvPr/>
        </p:nvSpPr>
        <p:spPr bwMode="auto">
          <a:xfrm>
            <a:off x="5045075" y="5486400"/>
            <a:ext cx="3494088"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r>
              <a:rPr lang="en-US" altLang="en-US" sz="1300" noProof="1">
                <a:solidFill>
                  <a:srgbClr val="262626"/>
                </a:solidFill>
                <a:latin typeface="Calibri" panose="020F0502020204030204" pitchFamily="34" charset="0"/>
                <a:cs typeface="Arial" panose="020B0604020202020204" pitchFamily="34" charset="0"/>
              </a:rPr>
              <a:t>TeamOne.Support specializes in IT support services and cybersecurity, offering solutions like technical support, backup, and recovery, specifically catering to the needs of office managers. Expertise in Microsoft Windows, Office365, and Google Workspace</a:t>
            </a:r>
            <a:endParaRPr lang="da-DK" altLang="en-US" sz="1800" dirty="0">
              <a:solidFill>
                <a:srgbClr val="1E1C11"/>
              </a:solidFill>
            </a:endParaRPr>
          </a:p>
        </p:txBody>
      </p:sp>
      <p:grpSp>
        <p:nvGrpSpPr>
          <p:cNvPr id="7" name="Group 21">
            <a:extLst>
              <a:ext uri="{FF2B5EF4-FFF2-40B4-BE49-F238E27FC236}">
                <a16:creationId xmlns:a16="http://schemas.microsoft.com/office/drawing/2014/main" id="{E953CF3A-6428-65A8-2922-B3DA5240E11F}"/>
              </a:ext>
            </a:extLst>
          </p:cNvPr>
          <p:cNvGrpSpPr>
            <a:grpSpLocks/>
          </p:cNvGrpSpPr>
          <p:nvPr/>
        </p:nvGrpSpPr>
        <p:grpSpPr bwMode="auto">
          <a:xfrm>
            <a:off x="4779963" y="5524500"/>
            <a:ext cx="417512" cy="307975"/>
            <a:chOff x="865188" y="5524500"/>
            <a:chExt cx="417512" cy="307975"/>
          </a:xfrm>
        </p:grpSpPr>
        <p:sp>
          <p:nvSpPr>
            <p:cNvPr id="23" name="Oval 22">
              <a:extLst>
                <a:ext uri="{FF2B5EF4-FFF2-40B4-BE49-F238E27FC236}">
                  <a16:creationId xmlns:a16="http://schemas.microsoft.com/office/drawing/2014/main" id="{D7D12F28-530C-734E-7884-D8279C653676}"/>
                </a:ext>
              </a:extLst>
            </p:cNvPr>
            <p:cNvSpPr/>
            <p:nvPr/>
          </p:nvSpPr>
          <p:spPr bwMode="auto">
            <a:xfrm>
              <a:off x="876300" y="5575300"/>
              <a:ext cx="250825" cy="250825"/>
            </a:xfrm>
            <a:prstGeom prst="ellipse">
              <a:avLst/>
            </a:prstGeom>
            <a:noFill/>
            <a:ln>
              <a:solidFill>
                <a:schemeClr val="tx2">
                  <a:lumMod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nb-NO" altLang="en-US" sz="1800">
                <a:solidFill>
                  <a:srgbClr val="FFFFFF"/>
                </a:solidFill>
                <a:latin typeface="Calibri" panose="020F0502020204030204" pitchFamily="34" charset="0"/>
              </a:endParaRPr>
            </a:p>
          </p:txBody>
        </p:sp>
        <p:sp>
          <p:nvSpPr>
            <p:cNvPr id="19470" name="TextBox 32">
              <a:extLst>
                <a:ext uri="{FF2B5EF4-FFF2-40B4-BE49-F238E27FC236}">
                  <a16:creationId xmlns:a16="http://schemas.microsoft.com/office/drawing/2014/main" id="{E0BBAD63-824C-D88B-5537-82D140F7DA28}"/>
                </a:ext>
              </a:extLst>
            </p:cNvPr>
            <p:cNvSpPr txBox="1">
              <a:spLocks noChangeArrowheads="1"/>
            </p:cNvSpPr>
            <p:nvPr/>
          </p:nvSpPr>
          <p:spPr bwMode="auto">
            <a:xfrm>
              <a:off x="865188" y="5524500"/>
              <a:ext cx="417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nb-NO" altLang="en-US" sz="1400" b="1">
                  <a:solidFill>
                    <a:srgbClr val="353637"/>
                  </a:solidFill>
                  <a:latin typeface="Calibri" panose="020F0502020204030204" pitchFamily="34" charset="0"/>
                </a:rPr>
                <a:t>2</a:t>
              </a:r>
            </a:p>
          </p:txBody>
        </p:sp>
      </p:grpSp>
      <p:sp>
        <p:nvSpPr>
          <p:cNvPr id="8" name="Rektangel 40">
            <a:extLst>
              <a:ext uri="{FF2B5EF4-FFF2-40B4-BE49-F238E27FC236}">
                <a16:creationId xmlns:a16="http://schemas.microsoft.com/office/drawing/2014/main" id="{F5C56D3A-7E4B-CB16-FB1B-92F5BBCD6177}"/>
              </a:ext>
            </a:extLst>
          </p:cNvPr>
          <p:cNvSpPr>
            <a:spLocks noChangeArrowheads="1"/>
          </p:cNvSpPr>
          <p:nvPr/>
        </p:nvSpPr>
        <p:spPr bwMode="auto">
          <a:xfrm>
            <a:off x="4624388" y="927100"/>
            <a:ext cx="3532188" cy="3533775"/>
          </a:xfrm>
          <a:prstGeom prst="rect">
            <a:avLst/>
          </a:prstGeom>
          <a:solidFill>
            <a:schemeClr val="bg2">
              <a:lumMod val="95000"/>
            </a:schemeClr>
          </a:solidFill>
          <a:ln w="25400">
            <a:noFill/>
            <a:miter lim="800000"/>
            <a:headEnd/>
            <a:tailEnd/>
          </a:ln>
          <a:effectLst>
            <a:outerShdw blurRad="63500" dist="25400" dir="2700000" algn="tl" rotWithShape="0">
              <a:schemeClr val="tx2">
                <a:lumMod val="50000"/>
                <a:alpha val="39999"/>
              </a:schemeClr>
            </a:outerShdw>
            <a:reflection stA="50000" endPos="18000" dist="12700" dir="5400000" sy="-100000" algn="bl" rotWithShape="0"/>
          </a:effectLst>
        </p:spPr>
        <p:txBody>
          <a:bodyPr anchor="ctr"/>
          <a:lstStyle/>
          <a:p>
            <a:pPr algn="ctr" defTabSz="914400">
              <a:defRPr/>
            </a:pPr>
            <a:r>
              <a:rPr lang="en-US" noProof="1">
                <a:solidFill>
                  <a:srgbClr val="000000"/>
                </a:solidFill>
                <a:latin typeface="OCR A Extended" panose="02010509020102010303" pitchFamily="50" charset="0"/>
                <a:ea typeface="ＭＳ Ｐゴシック" pitchFamily="-108" charset="-128"/>
                <a:cs typeface="ＭＳ Ｐゴシック" pitchFamily="-108" charset="-128"/>
              </a:rPr>
              <a:t>       </a:t>
            </a:r>
          </a:p>
          <a:p>
            <a:pPr algn="ctr" defTabSz="914400">
              <a:defRPr/>
            </a:pPr>
            <a:endParaRPr lang="en-US" noProof="1">
              <a:solidFill>
                <a:srgbClr val="000000"/>
              </a:solidFill>
              <a:latin typeface="OCR A Extended" panose="02010509020102010303" pitchFamily="50" charset="0"/>
              <a:ea typeface="ＭＳ Ｐゴシック" pitchFamily="-108" charset="-128"/>
              <a:cs typeface="ＭＳ Ｐゴシック" pitchFamily="-108" charset="-128"/>
            </a:endParaRPr>
          </a:p>
          <a:p>
            <a:pPr algn="ctr" defTabSz="914400">
              <a:defRPr/>
            </a:pPr>
            <a:endParaRPr lang="en-US" noProof="1">
              <a:solidFill>
                <a:srgbClr val="000000"/>
              </a:solidFill>
              <a:latin typeface="OCR A Extended" panose="02010509020102010303" pitchFamily="50" charset="0"/>
              <a:ea typeface="ＭＳ Ｐゴシック" pitchFamily="-108" charset="-128"/>
              <a:cs typeface="ＭＳ Ｐゴシック" pitchFamily="-108" charset="-128"/>
            </a:endParaRPr>
          </a:p>
          <a:p>
            <a:pPr algn="ctr" defTabSz="914400">
              <a:defRPr/>
            </a:pPr>
            <a:endParaRPr lang="en-US" noProof="1">
              <a:solidFill>
                <a:srgbClr val="000000"/>
              </a:solidFill>
              <a:latin typeface="OCR A Extended" panose="02010509020102010303" pitchFamily="50" charset="0"/>
              <a:ea typeface="ＭＳ Ｐゴシック" pitchFamily="-108" charset="-128"/>
              <a:cs typeface="ＭＳ Ｐゴシック" pitchFamily="-108" charset="-128"/>
            </a:endParaRPr>
          </a:p>
          <a:p>
            <a:pPr algn="ctr" defTabSz="914400">
              <a:defRPr/>
            </a:pPr>
            <a:endParaRPr lang="en-US" noProof="1">
              <a:solidFill>
                <a:srgbClr val="000000"/>
              </a:solidFill>
              <a:latin typeface="OCR A Extended" panose="02010509020102010303" pitchFamily="50" charset="0"/>
              <a:ea typeface="ＭＳ Ｐゴシック" pitchFamily="-108" charset="-128"/>
              <a:cs typeface="ＭＳ Ｐゴシック" pitchFamily="-108" charset="-128"/>
            </a:endParaRPr>
          </a:p>
          <a:p>
            <a:pPr algn="ctr" defTabSz="914400">
              <a:defRPr/>
            </a:pPr>
            <a:endParaRPr lang="en-US" noProof="1">
              <a:solidFill>
                <a:srgbClr val="000000"/>
              </a:solidFill>
              <a:latin typeface="OCR A Extended" panose="02010509020102010303" pitchFamily="50" charset="0"/>
              <a:ea typeface="ＭＳ Ｐゴシック" pitchFamily="-108" charset="-128"/>
              <a:cs typeface="ＭＳ Ｐゴシック" pitchFamily="-108" charset="-128"/>
            </a:endParaRPr>
          </a:p>
          <a:p>
            <a:pPr algn="ctr" defTabSz="914400">
              <a:defRPr/>
            </a:pPr>
            <a:r>
              <a:rPr lang="en-US" noProof="1">
                <a:solidFill>
                  <a:srgbClr val="000000"/>
                </a:solidFill>
                <a:latin typeface="OCR A Extended" panose="02010509020102010303" pitchFamily="50" charset="0"/>
                <a:ea typeface="ＭＳ Ｐゴシック" pitchFamily="-108" charset="-128"/>
                <a:cs typeface="ＭＳ Ｐゴシック" pitchFamily="-108" charset="-128"/>
              </a:rPr>
              <a:t>      TeamOne.Support</a:t>
            </a:r>
          </a:p>
          <a:p>
            <a:pPr algn="ctr" defTabSz="914400">
              <a:defRPr/>
            </a:pPr>
            <a:endParaRPr lang="en-US" noProof="1">
              <a:solidFill>
                <a:srgbClr val="000000"/>
              </a:solidFill>
              <a:latin typeface="+mn-lt"/>
              <a:ea typeface="ＭＳ Ｐゴシック" pitchFamily="-108" charset="-128"/>
              <a:cs typeface="ＭＳ Ｐゴシック" pitchFamily="-108" charset="-128"/>
            </a:endParaRPr>
          </a:p>
          <a:p>
            <a:pPr algn="ctr" defTabSz="914400">
              <a:defRPr/>
            </a:pPr>
            <a:endParaRPr lang="en-US" noProof="1">
              <a:solidFill>
                <a:srgbClr val="000000"/>
              </a:solidFill>
              <a:latin typeface="+mn-lt"/>
              <a:ea typeface="ＭＳ Ｐゴシック" pitchFamily="-108" charset="-128"/>
              <a:cs typeface="ＭＳ Ｐゴシック" pitchFamily="-108" charset="-128"/>
            </a:endParaRPr>
          </a:p>
          <a:p>
            <a:pPr algn="ctr" defTabSz="914400">
              <a:defRPr/>
            </a:pPr>
            <a:endParaRPr lang="en-US" noProof="1">
              <a:solidFill>
                <a:srgbClr val="000000"/>
              </a:solidFill>
              <a:latin typeface="+mn-lt"/>
              <a:ea typeface="ＭＳ Ｐゴシック" pitchFamily="-108" charset="-128"/>
              <a:cs typeface="ＭＳ Ｐゴシック" pitchFamily="-108" charset="-128"/>
            </a:endParaRPr>
          </a:p>
          <a:p>
            <a:pPr algn="ctr" defTabSz="914400">
              <a:defRPr/>
            </a:pPr>
            <a:endParaRPr lang="en-US" noProof="1">
              <a:solidFill>
                <a:srgbClr val="000000"/>
              </a:solidFill>
              <a:latin typeface="+mn-lt"/>
              <a:ea typeface="ＭＳ Ｐゴシック" pitchFamily="-108" charset="-128"/>
              <a:cs typeface="ＭＳ Ｐゴシック" pitchFamily="-108" charset="-128"/>
            </a:endParaRPr>
          </a:p>
          <a:p>
            <a:pPr algn="ctr" defTabSz="914400">
              <a:defRPr/>
            </a:pPr>
            <a:endParaRPr lang="en-US" noProof="1">
              <a:solidFill>
                <a:srgbClr val="000000"/>
              </a:solidFill>
              <a:latin typeface="+mn-lt"/>
              <a:ea typeface="ＭＳ Ｐゴシック" pitchFamily="-108" charset="-128"/>
              <a:cs typeface="ＭＳ Ｐゴシック" pitchFamily="-108" charset="-128"/>
            </a:endParaRPr>
          </a:p>
          <a:p>
            <a:pPr marL="285750" indent="-285750" defTabSz="914400">
              <a:buFont typeface="Arial" panose="020B0604020202020204" pitchFamily="34" charset="0"/>
              <a:buChar char="•"/>
              <a:defRPr/>
            </a:pPr>
            <a:r>
              <a:rPr lang="en-US" noProof="1">
                <a:solidFill>
                  <a:srgbClr val="000000"/>
                </a:solidFill>
                <a:latin typeface="+mn-lt"/>
                <a:ea typeface="ＭＳ Ｐゴシック" pitchFamily="-108" charset="-128"/>
                <a:cs typeface="ＭＳ Ｐゴシック" pitchFamily="-108" charset="-128"/>
              </a:rPr>
              <a:t>Managed IT Services</a:t>
            </a:r>
          </a:p>
          <a:p>
            <a:pPr marL="285750" indent="-285750" defTabSz="914400">
              <a:buFont typeface="Arial" panose="020B0604020202020204" pitchFamily="34" charset="0"/>
              <a:buChar char="•"/>
              <a:defRPr/>
            </a:pPr>
            <a:r>
              <a:rPr lang="en-US" noProof="1">
                <a:solidFill>
                  <a:srgbClr val="000000"/>
                </a:solidFill>
                <a:latin typeface="+mn-lt"/>
                <a:ea typeface="ＭＳ Ｐゴシック" pitchFamily="-108" charset="-128"/>
                <a:cs typeface="ＭＳ Ｐゴシック" pitchFamily="-108" charset="-128"/>
              </a:rPr>
              <a:t>Workday or 24/7 support</a:t>
            </a:r>
          </a:p>
          <a:p>
            <a:pPr marL="285750" indent="-285750" defTabSz="914400">
              <a:buFont typeface="Arial" panose="020B0604020202020204" pitchFamily="34" charset="0"/>
              <a:buChar char="•"/>
              <a:defRPr/>
            </a:pPr>
            <a:r>
              <a:rPr lang="en-US" noProof="1">
                <a:solidFill>
                  <a:srgbClr val="000000"/>
                </a:solidFill>
                <a:latin typeface="+mn-lt"/>
                <a:ea typeface="ＭＳ Ｐゴシック" pitchFamily="-108" charset="-128"/>
                <a:cs typeface="ＭＳ Ｐゴシック" pitchFamily="-108" charset="-128"/>
              </a:rPr>
              <a:t>Proactive Monitoring</a:t>
            </a:r>
          </a:p>
          <a:p>
            <a:pPr marL="285750" indent="-285750" defTabSz="914400">
              <a:buFont typeface="Arial" panose="020B0604020202020204" pitchFamily="34" charset="0"/>
              <a:buChar char="•"/>
              <a:defRPr/>
            </a:pPr>
            <a:r>
              <a:rPr lang="en-US" noProof="1">
                <a:solidFill>
                  <a:srgbClr val="000000"/>
                </a:solidFill>
                <a:latin typeface="+mn-lt"/>
                <a:ea typeface="ＭＳ Ｐゴシック" pitchFamily="-108" charset="-128"/>
                <a:cs typeface="ＭＳ Ｐゴシック" pitchFamily="-108" charset="-128"/>
              </a:rPr>
              <a:t>Remote User Assistance</a:t>
            </a:r>
          </a:p>
          <a:p>
            <a:pPr marL="285750" indent="-285750" defTabSz="914400">
              <a:buFont typeface="Arial" panose="020B0604020202020204" pitchFamily="34" charset="0"/>
              <a:buChar char="•"/>
              <a:defRPr/>
            </a:pPr>
            <a:r>
              <a:rPr lang="en-US" noProof="1">
                <a:solidFill>
                  <a:srgbClr val="000000"/>
                </a:solidFill>
                <a:latin typeface="+mn-lt"/>
                <a:ea typeface="ＭＳ Ｐゴシック" pitchFamily="-108" charset="-128"/>
                <a:cs typeface="ＭＳ Ｐゴシック" pitchFamily="-108" charset="-128"/>
              </a:rPr>
              <a:t>Software Installations</a:t>
            </a:r>
          </a:p>
          <a:p>
            <a:pPr marL="285750" indent="-285750" defTabSz="914400">
              <a:buFont typeface="Arial" panose="020B0604020202020204" pitchFamily="34" charset="0"/>
              <a:buChar char="•"/>
              <a:defRPr/>
            </a:pPr>
            <a:r>
              <a:rPr lang="en-US" noProof="1">
                <a:solidFill>
                  <a:srgbClr val="000000"/>
                </a:solidFill>
                <a:latin typeface="+mn-lt"/>
                <a:ea typeface="ＭＳ Ｐゴシック" pitchFamily="-108" charset="-128"/>
                <a:cs typeface="ＭＳ Ｐゴシック" pitchFamily="-108" charset="-128"/>
              </a:rPr>
              <a:t>Backup and Disaster Recovery</a:t>
            </a:r>
          </a:p>
          <a:p>
            <a:pPr marL="285750" indent="-285750" defTabSz="914400">
              <a:buFont typeface="Arial" panose="020B0604020202020204" pitchFamily="34" charset="0"/>
              <a:buChar char="•"/>
              <a:defRPr/>
            </a:pPr>
            <a:r>
              <a:rPr lang="en-US" noProof="1">
                <a:solidFill>
                  <a:srgbClr val="000000"/>
                </a:solidFill>
                <a:latin typeface="+mn-lt"/>
                <a:ea typeface="ＭＳ Ｐゴシック" pitchFamily="-108" charset="-128"/>
                <a:cs typeface="ＭＳ Ｐゴシック" pitchFamily="-108" charset="-128"/>
              </a:rPr>
              <a:t>Training US Service Veterans</a:t>
            </a:r>
          </a:p>
          <a:p>
            <a:pPr algn="ctr" defTabSz="914400">
              <a:defRPr/>
            </a:pPr>
            <a:endParaRPr lang="en-US" noProof="1">
              <a:solidFill>
                <a:srgbClr val="000000"/>
              </a:solidFill>
              <a:latin typeface="OCR A Extended" panose="02010509020102010303" pitchFamily="50" charset="0"/>
              <a:ea typeface="ＭＳ Ｐゴシック" pitchFamily="-108" charset="-128"/>
              <a:cs typeface="ＭＳ Ｐゴシック" pitchFamily="-108" charset="-128"/>
            </a:endParaRPr>
          </a:p>
          <a:p>
            <a:pPr algn="ctr" defTabSz="914400">
              <a:defRPr/>
            </a:pPr>
            <a:endParaRPr lang="en-US" noProof="1">
              <a:solidFill>
                <a:srgbClr val="000000"/>
              </a:solidFill>
              <a:latin typeface="OCR A Extended" panose="02010509020102010303" pitchFamily="50" charset="0"/>
              <a:ea typeface="ＭＳ Ｐゴシック" pitchFamily="-108" charset="-128"/>
              <a:cs typeface="ＭＳ Ｐゴシック" pitchFamily="-108" charset="-128"/>
            </a:endParaRPr>
          </a:p>
          <a:p>
            <a:pPr algn="ctr" defTabSz="914400">
              <a:defRPr/>
            </a:pPr>
            <a:endParaRPr lang="en-US" noProof="1">
              <a:solidFill>
                <a:srgbClr val="000000"/>
              </a:solidFill>
              <a:latin typeface="OCR A Extended" panose="02010509020102010303" pitchFamily="50" charset="0"/>
              <a:ea typeface="ＭＳ Ｐゴシック" pitchFamily="-108" charset="-128"/>
              <a:cs typeface="ＭＳ Ｐゴシック" pitchFamily="-108" charset="-128"/>
            </a:endParaRPr>
          </a:p>
          <a:p>
            <a:pPr algn="ctr" defTabSz="914400">
              <a:defRPr/>
            </a:pPr>
            <a:endParaRPr lang="en-US" noProof="1">
              <a:solidFill>
                <a:srgbClr val="000000"/>
              </a:solidFill>
              <a:latin typeface="OCR A Extended" panose="02010509020102010303" pitchFamily="50" charset="0"/>
              <a:ea typeface="ＭＳ Ｐゴシック" pitchFamily="-108" charset="-128"/>
              <a:cs typeface="ＭＳ Ｐゴシック" pitchFamily="-108" charset="-128"/>
            </a:endParaRPr>
          </a:p>
          <a:p>
            <a:pPr algn="ctr" defTabSz="914400">
              <a:defRPr/>
            </a:pPr>
            <a:endParaRPr lang="en-US" noProof="1">
              <a:solidFill>
                <a:srgbClr val="000000"/>
              </a:solidFill>
              <a:latin typeface="OCR A Extended" panose="02010509020102010303" pitchFamily="50" charset="0"/>
              <a:ea typeface="ＭＳ Ｐゴシック" pitchFamily="-108" charset="-128"/>
              <a:cs typeface="ＭＳ Ｐゴシック" pitchFamily="-108" charset="-128"/>
            </a:endParaRPr>
          </a:p>
          <a:p>
            <a:pPr algn="ctr" defTabSz="914400">
              <a:defRPr/>
            </a:pPr>
            <a:endParaRPr lang="en-US" noProof="1">
              <a:solidFill>
                <a:srgbClr val="000000"/>
              </a:solidFill>
              <a:latin typeface="OCR A Extended" panose="02010509020102010303" pitchFamily="50" charset="0"/>
              <a:ea typeface="ＭＳ Ｐゴシック" pitchFamily="-108" charset="-128"/>
              <a:cs typeface="ＭＳ Ｐゴシック" pitchFamily="-108" charset="-128"/>
            </a:endParaRPr>
          </a:p>
        </p:txBody>
      </p:sp>
      <p:pic>
        <p:nvPicPr>
          <p:cNvPr id="10" name="Picture 9" descr="A person with grey hair and beard wearing glasses&#10;&#10;Description automatically generated">
            <a:extLst>
              <a:ext uri="{FF2B5EF4-FFF2-40B4-BE49-F238E27FC236}">
                <a16:creationId xmlns:a16="http://schemas.microsoft.com/office/drawing/2014/main" id="{91278E20-C0A3-8185-AD3B-6863C142F923}"/>
              </a:ext>
            </a:extLst>
          </p:cNvPr>
          <p:cNvPicPr>
            <a:picLocks noChangeAspect="1"/>
          </p:cNvPicPr>
          <p:nvPr/>
        </p:nvPicPr>
        <p:blipFill>
          <a:blip r:embed="rId2"/>
          <a:stretch>
            <a:fillRect/>
          </a:stretch>
        </p:blipFill>
        <p:spPr>
          <a:xfrm>
            <a:off x="2470374" y="949688"/>
            <a:ext cx="1723938" cy="1744299"/>
          </a:xfrm>
          <a:prstGeom prst="rect">
            <a:avLst/>
          </a:prstGeom>
        </p:spPr>
      </p:pic>
      <p:pic>
        <p:nvPicPr>
          <p:cNvPr id="17" name="Picture 16" descr="A logo with a red white and blue circle&#10;&#10;Description automatically generated">
            <a:extLst>
              <a:ext uri="{FF2B5EF4-FFF2-40B4-BE49-F238E27FC236}">
                <a16:creationId xmlns:a16="http://schemas.microsoft.com/office/drawing/2014/main" id="{AD09C826-652B-B727-CABE-9174127D1143}"/>
              </a:ext>
            </a:extLst>
          </p:cNvPr>
          <p:cNvPicPr>
            <a:picLocks noChangeAspect="1"/>
          </p:cNvPicPr>
          <p:nvPr/>
        </p:nvPicPr>
        <p:blipFill>
          <a:blip r:embed="rId3"/>
          <a:stretch>
            <a:fillRect/>
          </a:stretch>
        </p:blipFill>
        <p:spPr>
          <a:xfrm>
            <a:off x="4779963" y="1031875"/>
            <a:ext cx="779508" cy="779508"/>
          </a:xfrm>
          <a:prstGeom prst="rect">
            <a:avLst/>
          </a:prstGeom>
        </p:spPr>
      </p:pic>
      <p:pic>
        <p:nvPicPr>
          <p:cNvPr id="19" name="Picture 18" descr="Several silhouettes of people standing in different poses&#10;&#10;Description automatically generated">
            <a:extLst>
              <a:ext uri="{FF2B5EF4-FFF2-40B4-BE49-F238E27FC236}">
                <a16:creationId xmlns:a16="http://schemas.microsoft.com/office/drawing/2014/main" id="{EB763828-AC46-62F7-8282-6B20A7392563}"/>
              </a:ext>
            </a:extLst>
          </p:cNvPr>
          <p:cNvPicPr>
            <a:picLocks noChangeAspect="1"/>
          </p:cNvPicPr>
          <p:nvPr/>
        </p:nvPicPr>
        <p:blipFill>
          <a:blip r:embed="rId4"/>
          <a:stretch>
            <a:fillRect/>
          </a:stretch>
        </p:blipFill>
        <p:spPr>
          <a:xfrm>
            <a:off x="5715046" y="1304695"/>
            <a:ext cx="2259618" cy="1212082"/>
          </a:xfrm>
          <a:prstGeom prst="rect">
            <a:avLst/>
          </a:prstGeom>
        </p:spPr>
      </p:pic>
    </p:spTree>
    <p:extLst>
      <p:ext uri="{BB962C8B-B14F-4D97-AF65-F5344CB8AC3E}">
        <p14:creationId xmlns:p14="http://schemas.microsoft.com/office/powerpoint/2010/main" val="36409514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par>
                                <p:cTn id="9" presetID="12" presetClass="entr" presetSubtype="4" fill="hold" grpId="0" nodeType="withEffect">
                                  <p:stCondLst>
                                    <p:cond delay="200"/>
                                  </p:stCondLst>
                                  <p:childTnLst>
                                    <p:set>
                                      <p:cBhvr>
                                        <p:cTn id="10" dur="1" fill="hold">
                                          <p:stCondLst>
                                            <p:cond delay="0"/>
                                          </p:stCondLst>
                                        </p:cTn>
                                        <p:tgtEl>
                                          <p:spTgt spid="18443"/>
                                        </p:tgtEl>
                                        <p:attrNameLst>
                                          <p:attrName>style.visibility</p:attrName>
                                        </p:attrNameLst>
                                      </p:cBhvr>
                                      <p:to>
                                        <p:strVal val="visible"/>
                                      </p:to>
                                    </p:set>
                                    <p:anim calcmode="lin" valueType="num">
                                      <p:cBhvr additive="base">
                                        <p:cTn id="11" dur="500"/>
                                        <p:tgtEl>
                                          <p:spTgt spid="18443"/>
                                        </p:tgtEl>
                                        <p:attrNameLst>
                                          <p:attrName>ppt_y</p:attrName>
                                        </p:attrNameLst>
                                      </p:cBhvr>
                                      <p:tavLst>
                                        <p:tav tm="0">
                                          <p:val>
                                            <p:strVal val="#ppt_y+#ppt_h*1.125000"/>
                                          </p:val>
                                        </p:tav>
                                        <p:tav tm="100000">
                                          <p:val>
                                            <p:strVal val="#ppt_y"/>
                                          </p:val>
                                        </p:tav>
                                      </p:tavLst>
                                    </p:anim>
                                    <p:animEffect transition="in" filter="wipe(up)">
                                      <p:cBhvr>
                                        <p:cTn id="12" dur="500"/>
                                        <p:tgtEl>
                                          <p:spTgt spid="184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p:tgtEl>
                                          <p:spTgt spid="7"/>
                                        </p:tgtEl>
                                        <p:attrNameLst>
                                          <p:attrName>ppt_y</p:attrName>
                                        </p:attrNameLst>
                                      </p:cBhvr>
                                      <p:tavLst>
                                        <p:tav tm="0">
                                          <p:val>
                                            <p:strVal val="#ppt_y+#ppt_h*1.125000"/>
                                          </p:val>
                                        </p:tav>
                                        <p:tav tm="100000">
                                          <p:val>
                                            <p:strVal val="#ppt_y"/>
                                          </p:val>
                                        </p:tav>
                                      </p:tavLst>
                                    </p:anim>
                                    <p:animEffect transition="in" filter="wipe(up)">
                                      <p:cBhvr>
                                        <p:cTn id="18" dur="500"/>
                                        <p:tgtEl>
                                          <p:spTgt spid="7"/>
                                        </p:tgtEl>
                                      </p:cBhvr>
                                    </p:animEffect>
                                  </p:childTnLst>
                                </p:cTn>
                              </p:par>
                              <p:par>
                                <p:cTn id="19" presetID="12" presetClass="entr" presetSubtype="4" fill="hold" grpId="0" nodeType="withEffect">
                                  <p:stCondLst>
                                    <p:cond delay="20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p:tgtEl>
                                          <p:spTgt spid="21"/>
                                        </p:tgtEl>
                                        <p:attrNameLst>
                                          <p:attrName>ppt_y</p:attrName>
                                        </p:attrNameLst>
                                      </p:cBhvr>
                                      <p:tavLst>
                                        <p:tav tm="0">
                                          <p:val>
                                            <p:strVal val="#ppt_y+#ppt_h*1.125000"/>
                                          </p:val>
                                        </p:tav>
                                        <p:tav tm="100000">
                                          <p:val>
                                            <p:strVal val="#ppt_y"/>
                                          </p:val>
                                        </p:tav>
                                      </p:tavLst>
                                    </p:anim>
                                    <p:animEffect transition="in" filter="wipe(up)">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3"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3126D-00F4-E76B-9EFB-789386C89EE5}"/>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C1FA2987-0224-C08A-A558-A41BD8B79148}"/>
              </a:ext>
            </a:extLst>
          </p:cNvPr>
          <p:cNvSpPr/>
          <p:nvPr/>
        </p:nvSpPr>
        <p:spPr>
          <a:xfrm>
            <a:off x="-1588" y="4213225"/>
            <a:ext cx="9144001" cy="2308225"/>
          </a:xfrm>
          <a:prstGeom prst="rect">
            <a:avLst/>
          </a:prstGeom>
          <a:gradFill>
            <a:gsLst>
              <a:gs pos="50000">
                <a:schemeClr val="bg1"/>
              </a:gs>
              <a:gs pos="100000">
                <a:schemeClr val="bg1">
                  <a:lumMod val="75000"/>
                </a:schemeClr>
              </a:gs>
              <a:gs pos="74000">
                <a:schemeClr val="bg1">
                  <a:lumMod val="9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grpSp>
        <p:nvGrpSpPr>
          <p:cNvPr id="2" name="Group 3">
            <a:extLst>
              <a:ext uri="{FF2B5EF4-FFF2-40B4-BE49-F238E27FC236}">
                <a16:creationId xmlns:a16="http://schemas.microsoft.com/office/drawing/2014/main" id="{DC1B85A0-F1E0-61D7-35CF-589E4709C77E}"/>
              </a:ext>
            </a:extLst>
          </p:cNvPr>
          <p:cNvGrpSpPr>
            <a:grpSpLocks/>
          </p:cNvGrpSpPr>
          <p:nvPr/>
        </p:nvGrpSpPr>
        <p:grpSpPr bwMode="auto">
          <a:xfrm>
            <a:off x="0" y="0"/>
            <a:ext cx="7062788" cy="892175"/>
            <a:chOff x="0" y="0"/>
            <a:chExt cx="7062788" cy="892175"/>
          </a:xfrm>
        </p:grpSpPr>
        <p:sp>
          <p:nvSpPr>
            <p:cNvPr id="16406" name="TextBox 43">
              <a:extLst>
                <a:ext uri="{FF2B5EF4-FFF2-40B4-BE49-F238E27FC236}">
                  <a16:creationId xmlns:a16="http://schemas.microsoft.com/office/drawing/2014/main" id="{00340A04-2408-F8E2-FAE8-2F4FDCB11456}"/>
                </a:ext>
              </a:extLst>
            </p:cNvPr>
            <p:cNvSpPr txBox="1">
              <a:spLocks noChangeArrowheads="1"/>
            </p:cNvSpPr>
            <p:nvPr/>
          </p:nvSpPr>
          <p:spPr bwMode="auto">
            <a:xfrm>
              <a:off x="314325" y="600075"/>
              <a:ext cx="1816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300" b="1">
                  <a:solidFill>
                    <a:srgbClr val="000000"/>
                  </a:solidFill>
                  <a:latin typeface="Calibri" panose="020F0502020204030204" pitchFamily="34" charset="0"/>
                </a:rPr>
                <a:t>Sub headline</a:t>
              </a:r>
            </a:p>
          </p:txBody>
        </p:sp>
        <p:sp>
          <p:nvSpPr>
            <p:cNvPr id="16407" name="TextBox 54">
              <a:extLst>
                <a:ext uri="{FF2B5EF4-FFF2-40B4-BE49-F238E27FC236}">
                  <a16:creationId xmlns:a16="http://schemas.microsoft.com/office/drawing/2014/main" id="{A555400B-1024-95EF-16B1-F901B4820E5B}"/>
                </a:ext>
              </a:extLst>
            </p:cNvPr>
            <p:cNvSpPr txBox="1">
              <a:spLocks noChangeArrowheads="1"/>
            </p:cNvSpPr>
            <p:nvPr/>
          </p:nvSpPr>
          <p:spPr bwMode="auto">
            <a:xfrm>
              <a:off x="314325" y="377825"/>
              <a:ext cx="18954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nb-NO" altLang="en-US" sz="1500" b="1">
                  <a:solidFill>
                    <a:srgbClr val="262626"/>
                  </a:solidFill>
                  <a:latin typeface="Calibri" panose="020F0502020204030204" pitchFamily="34" charset="0"/>
                </a:rPr>
                <a:t>AGENDA</a:t>
              </a:r>
              <a:endParaRPr lang="en-GB" altLang="en-US" sz="1500">
                <a:solidFill>
                  <a:srgbClr val="262626"/>
                </a:solidFill>
                <a:latin typeface="Calibri" panose="020F0502020204030204" pitchFamily="34" charset="0"/>
              </a:endParaRPr>
            </a:p>
          </p:txBody>
        </p:sp>
        <p:sp>
          <p:nvSpPr>
            <p:cNvPr id="5" name="Rectangle 4">
              <a:extLst>
                <a:ext uri="{FF2B5EF4-FFF2-40B4-BE49-F238E27FC236}">
                  <a16:creationId xmlns:a16="http://schemas.microsoft.com/office/drawing/2014/main" id="{2956FDDF-6BDE-93EC-128B-065F8EB5D0C2}"/>
                </a:ext>
              </a:extLst>
            </p:cNvPr>
            <p:cNvSpPr/>
            <p:nvPr/>
          </p:nvSpPr>
          <p:spPr>
            <a:xfrm>
              <a:off x="0" y="0"/>
              <a:ext cx="7062788" cy="892175"/>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nb-NO" altLang="en-US" sz="1800">
                <a:solidFill>
                  <a:srgbClr val="FFFFFF"/>
                </a:solidFill>
                <a:latin typeface="Calibri" panose="020F0502020204030204" pitchFamily="34" charset="0"/>
              </a:endParaRPr>
            </a:p>
          </p:txBody>
        </p:sp>
        <p:sp>
          <p:nvSpPr>
            <p:cNvPr id="16409" name="TextBox 54">
              <a:extLst>
                <a:ext uri="{FF2B5EF4-FFF2-40B4-BE49-F238E27FC236}">
                  <a16:creationId xmlns:a16="http://schemas.microsoft.com/office/drawing/2014/main" id="{7994E7F5-7473-596C-E442-99D0EA83D7D6}"/>
                </a:ext>
              </a:extLst>
            </p:cNvPr>
            <p:cNvSpPr txBox="1">
              <a:spLocks noChangeArrowheads="1"/>
            </p:cNvSpPr>
            <p:nvPr/>
          </p:nvSpPr>
          <p:spPr bwMode="auto">
            <a:xfrm>
              <a:off x="314324" y="377825"/>
              <a:ext cx="44100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sz="1200" b="1" dirty="0">
                  <a:solidFill>
                    <a:srgbClr val="000000"/>
                  </a:solidFill>
                </a:rPr>
                <a:t>Ideal Clients for Security Privateers</a:t>
              </a:r>
              <a:endParaRPr lang="en-GB" altLang="en-US" sz="1500" dirty="0">
                <a:solidFill>
                  <a:srgbClr val="262626"/>
                </a:solidFill>
                <a:latin typeface="Calibri" panose="020F0502020204030204" pitchFamily="34" charset="0"/>
              </a:endParaRPr>
            </a:p>
          </p:txBody>
        </p:sp>
      </p:grpSp>
      <p:grpSp>
        <p:nvGrpSpPr>
          <p:cNvPr id="3" name="Group 5">
            <a:extLst>
              <a:ext uri="{FF2B5EF4-FFF2-40B4-BE49-F238E27FC236}">
                <a16:creationId xmlns:a16="http://schemas.microsoft.com/office/drawing/2014/main" id="{C96F3DA6-515E-E625-45CF-D3C70B96517F}"/>
              </a:ext>
            </a:extLst>
          </p:cNvPr>
          <p:cNvGrpSpPr>
            <a:grpSpLocks/>
          </p:cNvGrpSpPr>
          <p:nvPr/>
        </p:nvGrpSpPr>
        <p:grpSpPr bwMode="auto">
          <a:xfrm>
            <a:off x="7059613" y="0"/>
            <a:ext cx="2084387" cy="1236663"/>
            <a:chOff x="7059613" y="0"/>
            <a:chExt cx="2084387" cy="1236663"/>
          </a:xfrm>
        </p:grpSpPr>
        <p:pic>
          <p:nvPicPr>
            <p:cNvPr id="16404" name="Billede 31" descr="dreamstime_Blue Ocean.jpg">
              <a:extLst>
                <a:ext uri="{FF2B5EF4-FFF2-40B4-BE49-F238E27FC236}">
                  <a16:creationId xmlns:a16="http://schemas.microsoft.com/office/drawing/2014/main" id="{9BA7C904-0325-AA1A-A2DB-7185FDFFD5E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59613" y="0"/>
              <a:ext cx="208280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87CD4151-6EB2-E114-A99B-E044147A9E3E}"/>
                </a:ext>
              </a:extLst>
            </p:cNvPr>
            <p:cNvSpPr/>
            <p:nvPr/>
          </p:nvSpPr>
          <p:spPr>
            <a:xfrm>
              <a:off x="7062788" y="879475"/>
              <a:ext cx="2081212" cy="357188"/>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nb-NO" altLang="en-US" sz="1800">
                <a:solidFill>
                  <a:srgbClr val="FFFFFF"/>
                </a:solidFill>
                <a:latin typeface="Calibri" panose="020F0502020204030204" pitchFamily="34" charset="0"/>
              </a:endParaRPr>
            </a:p>
          </p:txBody>
        </p:sp>
      </p:grpSp>
      <p:grpSp>
        <p:nvGrpSpPr>
          <p:cNvPr id="4" name="Group 2">
            <a:extLst>
              <a:ext uri="{FF2B5EF4-FFF2-40B4-BE49-F238E27FC236}">
                <a16:creationId xmlns:a16="http://schemas.microsoft.com/office/drawing/2014/main" id="{36AFA87E-E11E-4E50-EF63-C98EEE62BFC6}"/>
              </a:ext>
            </a:extLst>
          </p:cNvPr>
          <p:cNvGrpSpPr>
            <a:grpSpLocks/>
          </p:cNvGrpSpPr>
          <p:nvPr/>
        </p:nvGrpSpPr>
        <p:grpSpPr bwMode="auto">
          <a:xfrm>
            <a:off x="0" y="879475"/>
            <a:ext cx="7062788" cy="357188"/>
            <a:chOff x="0" y="879475"/>
            <a:chExt cx="7062788" cy="357188"/>
          </a:xfrm>
        </p:grpSpPr>
        <p:sp>
          <p:nvSpPr>
            <p:cNvPr id="7" name="Rectangle 6">
              <a:extLst>
                <a:ext uri="{FF2B5EF4-FFF2-40B4-BE49-F238E27FC236}">
                  <a16:creationId xmlns:a16="http://schemas.microsoft.com/office/drawing/2014/main" id="{15807A05-DD8C-0A96-7383-C31F1FD46EF4}"/>
                </a:ext>
              </a:extLst>
            </p:cNvPr>
            <p:cNvSpPr/>
            <p:nvPr/>
          </p:nvSpPr>
          <p:spPr>
            <a:xfrm>
              <a:off x="0" y="879475"/>
              <a:ext cx="7062788" cy="357188"/>
            </a:xfrm>
            <a:prstGeom prst="rect">
              <a:avLst/>
            </a:prstGeom>
            <a:solidFill>
              <a:srgbClr val="595959"/>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nb-NO" altLang="en-US" sz="1800">
                <a:solidFill>
                  <a:srgbClr val="FFFFFF"/>
                </a:solidFill>
                <a:latin typeface="Calibri" panose="020F0502020204030204" pitchFamily="34" charset="0"/>
              </a:endParaRPr>
            </a:p>
          </p:txBody>
        </p:sp>
        <p:sp>
          <p:nvSpPr>
            <p:cNvPr id="16403" name="TextBox 43">
              <a:extLst>
                <a:ext uri="{FF2B5EF4-FFF2-40B4-BE49-F238E27FC236}">
                  <a16:creationId xmlns:a16="http://schemas.microsoft.com/office/drawing/2014/main" id="{9A05ADF9-D1CC-171F-72E8-EDFED29A86BA}"/>
                </a:ext>
              </a:extLst>
            </p:cNvPr>
            <p:cNvSpPr txBox="1">
              <a:spLocks noChangeArrowheads="1"/>
            </p:cNvSpPr>
            <p:nvPr/>
          </p:nvSpPr>
          <p:spPr bwMode="auto">
            <a:xfrm>
              <a:off x="314325" y="892175"/>
              <a:ext cx="3016104"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300" b="1" dirty="0">
                  <a:solidFill>
                    <a:schemeClr val="bg1"/>
                  </a:solidFill>
                  <a:latin typeface="Calibri" panose="020F0502020204030204" pitchFamily="34" charset="0"/>
                </a:rPr>
                <a:t>Clients</a:t>
              </a:r>
            </a:p>
          </p:txBody>
        </p:sp>
      </p:grpSp>
      <p:sp>
        <p:nvSpPr>
          <p:cNvPr id="10" name="AutoShape 2">
            <a:extLst>
              <a:ext uri="{FF2B5EF4-FFF2-40B4-BE49-F238E27FC236}">
                <a16:creationId xmlns:a16="http://schemas.microsoft.com/office/drawing/2014/main" id="{64DDDAB4-7BD2-2927-F556-B2CDB0A92326}"/>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a:extLst>
              <a:ext uri="{FF2B5EF4-FFF2-40B4-BE49-F238E27FC236}">
                <a16:creationId xmlns:a16="http://schemas.microsoft.com/office/drawing/2014/main" id="{EDB28792-D1C7-925F-E1DA-8FF3A58C32ED}"/>
              </a:ext>
            </a:extLst>
          </p:cNvPr>
          <p:cNvSpPr txBox="1"/>
          <p:nvPr/>
        </p:nvSpPr>
        <p:spPr>
          <a:xfrm>
            <a:off x="23358" y="1114424"/>
            <a:ext cx="9050973" cy="5632311"/>
          </a:xfrm>
          <a:prstGeom prst="rect">
            <a:avLst/>
          </a:prstGeom>
          <a:noFill/>
        </p:spPr>
        <p:txBody>
          <a:bodyPr wrap="square">
            <a:spAutoFit/>
          </a:bodyPr>
          <a:lstStyle/>
          <a:p>
            <a:endParaRPr lang="en-US" b="1" dirty="0">
              <a:solidFill>
                <a:srgbClr val="000000"/>
              </a:solidFill>
            </a:endParaRPr>
          </a:p>
          <a:p>
            <a:r>
              <a:rPr lang="en-US" b="1" dirty="0">
                <a:solidFill>
                  <a:srgbClr val="000000"/>
                </a:solidFill>
              </a:rPr>
              <a:t>Primary Client Focus</a:t>
            </a:r>
            <a:r>
              <a:rPr lang="en-US" dirty="0">
                <a:solidFill>
                  <a:srgbClr val="000000"/>
                </a:solidFill>
              </a:rPr>
              <a:t>:</a:t>
            </a:r>
          </a:p>
          <a:p>
            <a:pPr marL="742950" lvl="1" indent="-285750">
              <a:buFont typeface="Arial" panose="020B0604020202020204" pitchFamily="34" charset="0"/>
              <a:buChar char="•"/>
            </a:pPr>
            <a:r>
              <a:rPr lang="en-US" dirty="0">
                <a:solidFill>
                  <a:srgbClr val="000000"/>
                </a:solidFill>
              </a:rPr>
              <a:t>Companies needing advanced </a:t>
            </a:r>
            <a:r>
              <a:rPr lang="en-US" b="1" dirty="0">
                <a:solidFill>
                  <a:srgbClr val="000000"/>
                </a:solidFill>
              </a:rPr>
              <a:t>cybersecurity consulting</a:t>
            </a:r>
            <a:r>
              <a:rPr lang="en-US" dirty="0">
                <a:solidFill>
                  <a:srgbClr val="000000"/>
                </a:solidFill>
              </a:rPr>
              <a:t>, compliance audits, or assessments.</a:t>
            </a:r>
          </a:p>
          <a:p>
            <a:pPr marL="742950" lvl="1" indent="-285750">
              <a:buFont typeface="Arial" panose="020B0604020202020204" pitchFamily="34" charset="0"/>
              <a:buChar char="•"/>
            </a:pPr>
            <a:r>
              <a:rPr lang="en-US" dirty="0">
                <a:solidFill>
                  <a:srgbClr val="000000"/>
                </a:solidFill>
              </a:rPr>
              <a:t>Businesses facing regulatory requirements such as </a:t>
            </a:r>
            <a:r>
              <a:rPr lang="en-US" b="1" dirty="0">
                <a:solidFill>
                  <a:srgbClr val="000000"/>
                </a:solidFill>
              </a:rPr>
              <a:t>HIPAA, PCI-DSS, SOC 2</a:t>
            </a:r>
            <a:r>
              <a:rPr lang="en-US" dirty="0">
                <a:solidFill>
                  <a:srgbClr val="000000"/>
                </a:solidFill>
              </a:rPr>
              <a:t>, or </a:t>
            </a:r>
            <a:r>
              <a:rPr lang="en-US" b="1" dirty="0">
                <a:solidFill>
                  <a:srgbClr val="000000"/>
                </a:solidFill>
              </a:rPr>
              <a:t>ISO/IEC 27001</a:t>
            </a:r>
            <a:r>
              <a:rPr lang="en-US" dirty="0">
                <a:solidFill>
                  <a:srgbClr val="000000"/>
                </a:solidFill>
              </a:rPr>
              <a:t>.</a:t>
            </a:r>
          </a:p>
          <a:p>
            <a:r>
              <a:rPr lang="en-US" b="1" dirty="0">
                <a:solidFill>
                  <a:srgbClr val="000000"/>
                </a:solidFill>
              </a:rPr>
              <a:t>Examples of Target Clients</a:t>
            </a:r>
            <a:r>
              <a:rPr lang="en-US" dirty="0">
                <a:solidFill>
                  <a:srgbClr val="000000"/>
                </a:solidFill>
              </a:rPr>
              <a:t>:</a:t>
            </a:r>
          </a:p>
          <a:p>
            <a:pPr marL="742950" lvl="1" indent="-285750">
              <a:buFont typeface="Arial" panose="020B0604020202020204" pitchFamily="34" charset="0"/>
              <a:buChar char="•"/>
            </a:pPr>
            <a:r>
              <a:rPr lang="en-US" dirty="0">
                <a:solidFill>
                  <a:srgbClr val="000000"/>
                </a:solidFill>
              </a:rPr>
              <a:t>Small to mid-sized companies (100-500 employees) in regulated industries:</a:t>
            </a:r>
          </a:p>
          <a:p>
            <a:pPr marL="1143000" lvl="2" indent="-228600">
              <a:buFont typeface="Arial" panose="020B0604020202020204" pitchFamily="34" charset="0"/>
              <a:buChar char="•"/>
            </a:pPr>
            <a:r>
              <a:rPr lang="en-US" b="1" dirty="0">
                <a:solidFill>
                  <a:srgbClr val="000000"/>
                </a:solidFill>
              </a:rPr>
              <a:t>Healthcare</a:t>
            </a:r>
            <a:r>
              <a:rPr lang="en-US" dirty="0">
                <a:solidFill>
                  <a:srgbClr val="000000"/>
                </a:solidFill>
              </a:rPr>
              <a:t>: Clinics, hospitals, or practices needing HIPAA assessments.</a:t>
            </a:r>
          </a:p>
          <a:p>
            <a:pPr marL="1143000" lvl="2" indent="-228600">
              <a:buFont typeface="Arial" panose="020B0604020202020204" pitchFamily="34" charset="0"/>
              <a:buChar char="•"/>
            </a:pPr>
            <a:r>
              <a:rPr lang="en-US" b="1" dirty="0">
                <a:solidFill>
                  <a:srgbClr val="000000"/>
                </a:solidFill>
              </a:rPr>
              <a:t>Financial Services</a:t>
            </a:r>
            <a:r>
              <a:rPr lang="en-US" dirty="0">
                <a:solidFill>
                  <a:srgbClr val="000000"/>
                </a:solidFill>
              </a:rPr>
              <a:t>: Firms requiring SOC 2 or PCI-DSS compliance.</a:t>
            </a:r>
          </a:p>
          <a:p>
            <a:pPr marL="1143000" lvl="2" indent="-228600">
              <a:buFont typeface="Arial" panose="020B0604020202020204" pitchFamily="34" charset="0"/>
              <a:buChar char="•"/>
            </a:pPr>
            <a:r>
              <a:rPr lang="en-US" b="1" dirty="0">
                <a:solidFill>
                  <a:srgbClr val="000000"/>
                </a:solidFill>
              </a:rPr>
              <a:t>Technology Providers</a:t>
            </a:r>
            <a:r>
              <a:rPr lang="en-US" dirty="0">
                <a:solidFill>
                  <a:srgbClr val="000000"/>
                </a:solidFill>
              </a:rPr>
              <a:t>: SaaS companies needing regulatory compliance or risk assessments.</a:t>
            </a:r>
          </a:p>
          <a:p>
            <a:pPr marL="742950" lvl="1" indent="-285750">
              <a:buFont typeface="Arial" panose="020B0604020202020204" pitchFamily="34" charset="0"/>
              <a:buChar char="•"/>
            </a:pPr>
            <a:r>
              <a:rPr lang="en-US" dirty="0">
                <a:solidFill>
                  <a:srgbClr val="000000"/>
                </a:solidFill>
              </a:rPr>
              <a:t>Companies that have experienced or are concerned about </a:t>
            </a:r>
            <a:r>
              <a:rPr lang="en-US" b="1" dirty="0">
                <a:solidFill>
                  <a:srgbClr val="000000"/>
                </a:solidFill>
              </a:rPr>
              <a:t>cyber incidents</a:t>
            </a:r>
            <a:r>
              <a:rPr lang="en-US" dirty="0">
                <a:solidFill>
                  <a:srgbClr val="000000"/>
                </a:solidFill>
              </a:rPr>
              <a:t> (ransomware, phishing, data breaches).</a:t>
            </a:r>
          </a:p>
          <a:p>
            <a:pPr marL="742950" lvl="1" indent="-285750">
              <a:buFont typeface="Arial" panose="020B0604020202020204" pitchFamily="34" charset="0"/>
              <a:buChar char="•"/>
            </a:pPr>
            <a:r>
              <a:rPr lang="en-US" dirty="0">
                <a:solidFill>
                  <a:srgbClr val="000000"/>
                </a:solidFill>
              </a:rPr>
              <a:t>Organizations with upcoming </a:t>
            </a:r>
            <a:r>
              <a:rPr lang="en-US" b="1" dirty="0">
                <a:solidFill>
                  <a:srgbClr val="000000"/>
                </a:solidFill>
              </a:rPr>
              <a:t>security certifications</a:t>
            </a:r>
            <a:r>
              <a:rPr lang="en-US" dirty="0">
                <a:solidFill>
                  <a:srgbClr val="000000"/>
                </a:solidFill>
              </a:rPr>
              <a:t> or </a:t>
            </a:r>
            <a:r>
              <a:rPr lang="en-US" b="1" dirty="0">
                <a:solidFill>
                  <a:srgbClr val="000000"/>
                </a:solidFill>
              </a:rPr>
              <a:t>vendor requirements</a:t>
            </a:r>
            <a:r>
              <a:rPr lang="en-US" dirty="0">
                <a:solidFill>
                  <a:srgbClr val="000000"/>
                </a:solidFill>
              </a:rPr>
              <a:t> (e.g., ISO or SOC 2 certifications).</a:t>
            </a:r>
          </a:p>
          <a:p>
            <a:r>
              <a:rPr lang="en-US" b="1" dirty="0">
                <a:solidFill>
                  <a:srgbClr val="000000"/>
                </a:solidFill>
              </a:rPr>
              <a:t>What to Look For</a:t>
            </a:r>
            <a:r>
              <a:rPr lang="en-US" dirty="0">
                <a:solidFill>
                  <a:srgbClr val="000000"/>
                </a:solidFill>
              </a:rPr>
              <a:t>:</a:t>
            </a:r>
          </a:p>
          <a:p>
            <a:pPr marL="742950" lvl="1" indent="-285750">
              <a:buFont typeface="Arial" panose="020B0604020202020204" pitchFamily="34" charset="0"/>
              <a:buChar char="•"/>
            </a:pPr>
            <a:r>
              <a:rPr lang="en-US" dirty="0">
                <a:solidFill>
                  <a:srgbClr val="000000"/>
                </a:solidFill>
              </a:rPr>
              <a:t>Businesses asking about </a:t>
            </a:r>
            <a:r>
              <a:rPr lang="en-US" b="1" dirty="0">
                <a:solidFill>
                  <a:srgbClr val="000000"/>
                </a:solidFill>
              </a:rPr>
              <a:t>cyber insurance</a:t>
            </a:r>
            <a:r>
              <a:rPr lang="en-US" dirty="0">
                <a:solidFill>
                  <a:srgbClr val="000000"/>
                </a:solidFill>
              </a:rPr>
              <a:t>, risk management, or compliance.</a:t>
            </a:r>
          </a:p>
          <a:p>
            <a:pPr marL="742950" lvl="1" indent="-285750">
              <a:buFont typeface="Arial" panose="020B0604020202020204" pitchFamily="34" charset="0"/>
              <a:buChar char="•"/>
            </a:pPr>
            <a:r>
              <a:rPr lang="en-US" dirty="0">
                <a:solidFill>
                  <a:srgbClr val="000000"/>
                </a:solidFill>
              </a:rPr>
              <a:t>Companies with in-house IT teams that need specialized cybersecurity expertise.</a:t>
            </a:r>
          </a:p>
        </p:txBody>
      </p:sp>
    </p:spTree>
    <p:extLst>
      <p:ext uri="{BB962C8B-B14F-4D97-AF65-F5344CB8AC3E}">
        <p14:creationId xmlns:p14="http://schemas.microsoft.com/office/powerpoint/2010/main" val="12024907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3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50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0EF54-A03A-6439-4E4C-72263663F098}"/>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C07A6FBE-43F4-7325-8C6A-ECBBC2577F03}"/>
              </a:ext>
            </a:extLst>
          </p:cNvPr>
          <p:cNvSpPr/>
          <p:nvPr/>
        </p:nvSpPr>
        <p:spPr>
          <a:xfrm>
            <a:off x="-1588" y="4213225"/>
            <a:ext cx="9144001" cy="2308225"/>
          </a:xfrm>
          <a:prstGeom prst="rect">
            <a:avLst/>
          </a:prstGeom>
          <a:gradFill>
            <a:gsLst>
              <a:gs pos="50000">
                <a:schemeClr val="bg1"/>
              </a:gs>
              <a:gs pos="100000">
                <a:schemeClr val="bg1">
                  <a:lumMod val="75000"/>
                </a:schemeClr>
              </a:gs>
              <a:gs pos="74000">
                <a:schemeClr val="bg1">
                  <a:lumMod val="9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grpSp>
        <p:nvGrpSpPr>
          <p:cNvPr id="2" name="Group 3">
            <a:extLst>
              <a:ext uri="{FF2B5EF4-FFF2-40B4-BE49-F238E27FC236}">
                <a16:creationId xmlns:a16="http://schemas.microsoft.com/office/drawing/2014/main" id="{9620D678-BF72-CDB3-7291-37E965DC1717}"/>
              </a:ext>
            </a:extLst>
          </p:cNvPr>
          <p:cNvGrpSpPr>
            <a:grpSpLocks/>
          </p:cNvGrpSpPr>
          <p:nvPr/>
        </p:nvGrpSpPr>
        <p:grpSpPr bwMode="auto">
          <a:xfrm>
            <a:off x="0" y="0"/>
            <a:ext cx="7062788" cy="892175"/>
            <a:chOff x="0" y="0"/>
            <a:chExt cx="7062788" cy="892175"/>
          </a:xfrm>
        </p:grpSpPr>
        <p:sp>
          <p:nvSpPr>
            <p:cNvPr id="16406" name="TextBox 43">
              <a:extLst>
                <a:ext uri="{FF2B5EF4-FFF2-40B4-BE49-F238E27FC236}">
                  <a16:creationId xmlns:a16="http://schemas.microsoft.com/office/drawing/2014/main" id="{D1298F9E-B5FA-5BE3-456A-09A0C4018B7D}"/>
                </a:ext>
              </a:extLst>
            </p:cNvPr>
            <p:cNvSpPr txBox="1">
              <a:spLocks noChangeArrowheads="1"/>
            </p:cNvSpPr>
            <p:nvPr/>
          </p:nvSpPr>
          <p:spPr bwMode="auto">
            <a:xfrm>
              <a:off x="314325" y="600075"/>
              <a:ext cx="1816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300" b="1">
                  <a:solidFill>
                    <a:srgbClr val="000000"/>
                  </a:solidFill>
                  <a:latin typeface="Calibri" panose="020F0502020204030204" pitchFamily="34" charset="0"/>
                </a:rPr>
                <a:t>Sub headline</a:t>
              </a:r>
            </a:p>
          </p:txBody>
        </p:sp>
        <p:sp>
          <p:nvSpPr>
            <p:cNvPr id="16407" name="TextBox 54">
              <a:extLst>
                <a:ext uri="{FF2B5EF4-FFF2-40B4-BE49-F238E27FC236}">
                  <a16:creationId xmlns:a16="http://schemas.microsoft.com/office/drawing/2014/main" id="{FE42EE88-B682-D36B-80F6-EA023C77680D}"/>
                </a:ext>
              </a:extLst>
            </p:cNvPr>
            <p:cNvSpPr txBox="1">
              <a:spLocks noChangeArrowheads="1"/>
            </p:cNvSpPr>
            <p:nvPr/>
          </p:nvSpPr>
          <p:spPr bwMode="auto">
            <a:xfrm>
              <a:off x="314325" y="377825"/>
              <a:ext cx="18954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nb-NO" altLang="en-US" sz="1500" b="1">
                  <a:solidFill>
                    <a:srgbClr val="262626"/>
                  </a:solidFill>
                  <a:latin typeface="Calibri" panose="020F0502020204030204" pitchFamily="34" charset="0"/>
                </a:rPr>
                <a:t>AGENDA</a:t>
              </a:r>
              <a:endParaRPr lang="en-GB" altLang="en-US" sz="1500">
                <a:solidFill>
                  <a:srgbClr val="262626"/>
                </a:solidFill>
                <a:latin typeface="Calibri" panose="020F0502020204030204" pitchFamily="34" charset="0"/>
              </a:endParaRPr>
            </a:p>
          </p:txBody>
        </p:sp>
        <p:sp>
          <p:nvSpPr>
            <p:cNvPr id="5" name="Rectangle 4">
              <a:extLst>
                <a:ext uri="{FF2B5EF4-FFF2-40B4-BE49-F238E27FC236}">
                  <a16:creationId xmlns:a16="http://schemas.microsoft.com/office/drawing/2014/main" id="{829CC163-42D3-8DA4-CBD4-E185179A4538}"/>
                </a:ext>
              </a:extLst>
            </p:cNvPr>
            <p:cNvSpPr/>
            <p:nvPr/>
          </p:nvSpPr>
          <p:spPr>
            <a:xfrm>
              <a:off x="0" y="0"/>
              <a:ext cx="7062788" cy="892175"/>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nb-NO" altLang="en-US" sz="1800">
                <a:solidFill>
                  <a:srgbClr val="FFFFFF"/>
                </a:solidFill>
                <a:latin typeface="Calibri" panose="020F0502020204030204" pitchFamily="34" charset="0"/>
              </a:endParaRPr>
            </a:p>
          </p:txBody>
        </p:sp>
        <p:sp>
          <p:nvSpPr>
            <p:cNvPr id="16409" name="TextBox 54">
              <a:extLst>
                <a:ext uri="{FF2B5EF4-FFF2-40B4-BE49-F238E27FC236}">
                  <a16:creationId xmlns:a16="http://schemas.microsoft.com/office/drawing/2014/main" id="{0764A67B-0960-B96E-0FBF-1D959D032710}"/>
                </a:ext>
              </a:extLst>
            </p:cNvPr>
            <p:cNvSpPr txBox="1">
              <a:spLocks noChangeArrowheads="1"/>
            </p:cNvSpPr>
            <p:nvPr/>
          </p:nvSpPr>
          <p:spPr bwMode="auto">
            <a:xfrm>
              <a:off x="314324" y="377825"/>
              <a:ext cx="44100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sz="1200" b="1" dirty="0">
                  <a:solidFill>
                    <a:srgbClr val="000000"/>
                  </a:solidFill>
                </a:rPr>
                <a:t>Ideal Clients for TeamOne.Support</a:t>
              </a:r>
              <a:endParaRPr lang="en-GB" altLang="en-US" sz="1500" dirty="0">
                <a:solidFill>
                  <a:srgbClr val="262626"/>
                </a:solidFill>
                <a:latin typeface="Calibri" panose="020F0502020204030204" pitchFamily="34" charset="0"/>
              </a:endParaRPr>
            </a:p>
          </p:txBody>
        </p:sp>
      </p:grpSp>
      <p:grpSp>
        <p:nvGrpSpPr>
          <p:cNvPr id="3" name="Group 5">
            <a:extLst>
              <a:ext uri="{FF2B5EF4-FFF2-40B4-BE49-F238E27FC236}">
                <a16:creationId xmlns:a16="http://schemas.microsoft.com/office/drawing/2014/main" id="{09BDA154-F7BD-17EB-36D3-61EFDC2BCC52}"/>
              </a:ext>
            </a:extLst>
          </p:cNvPr>
          <p:cNvGrpSpPr>
            <a:grpSpLocks/>
          </p:cNvGrpSpPr>
          <p:nvPr/>
        </p:nvGrpSpPr>
        <p:grpSpPr bwMode="auto">
          <a:xfrm>
            <a:off x="7059613" y="0"/>
            <a:ext cx="2084387" cy="1236663"/>
            <a:chOff x="7059613" y="0"/>
            <a:chExt cx="2084387" cy="1236663"/>
          </a:xfrm>
        </p:grpSpPr>
        <p:pic>
          <p:nvPicPr>
            <p:cNvPr id="16404" name="Billede 31" descr="dreamstime_Blue Ocean.jpg">
              <a:extLst>
                <a:ext uri="{FF2B5EF4-FFF2-40B4-BE49-F238E27FC236}">
                  <a16:creationId xmlns:a16="http://schemas.microsoft.com/office/drawing/2014/main" id="{61FAA552-DD65-F82F-6EA4-5E79AA3BCBD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59613" y="0"/>
              <a:ext cx="208280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8309F340-B74C-AF65-26F5-E739DBB926C4}"/>
                </a:ext>
              </a:extLst>
            </p:cNvPr>
            <p:cNvSpPr/>
            <p:nvPr/>
          </p:nvSpPr>
          <p:spPr>
            <a:xfrm>
              <a:off x="7062788" y="879475"/>
              <a:ext cx="2081212" cy="357188"/>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nb-NO" altLang="en-US" sz="1800">
                <a:solidFill>
                  <a:srgbClr val="FFFFFF"/>
                </a:solidFill>
                <a:latin typeface="Calibri" panose="020F0502020204030204" pitchFamily="34" charset="0"/>
              </a:endParaRPr>
            </a:p>
          </p:txBody>
        </p:sp>
      </p:grpSp>
      <p:grpSp>
        <p:nvGrpSpPr>
          <p:cNvPr id="4" name="Group 2">
            <a:extLst>
              <a:ext uri="{FF2B5EF4-FFF2-40B4-BE49-F238E27FC236}">
                <a16:creationId xmlns:a16="http://schemas.microsoft.com/office/drawing/2014/main" id="{80ED2B1F-6A46-41F2-A170-1F0E059F3B21}"/>
              </a:ext>
            </a:extLst>
          </p:cNvPr>
          <p:cNvGrpSpPr>
            <a:grpSpLocks/>
          </p:cNvGrpSpPr>
          <p:nvPr/>
        </p:nvGrpSpPr>
        <p:grpSpPr bwMode="auto">
          <a:xfrm>
            <a:off x="0" y="879475"/>
            <a:ext cx="7062788" cy="357188"/>
            <a:chOff x="0" y="879475"/>
            <a:chExt cx="7062788" cy="357188"/>
          </a:xfrm>
        </p:grpSpPr>
        <p:sp>
          <p:nvSpPr>
            <p:cNvPr id="7" name="Rectangle 6">
              <a:extLst>
                <a:ext uri="{FF2B5EF4-FFF2-40B4-BE49-F238E27FC236}">
                  <a16:creationId xmlns:a16="http://schemas.microsoft.com/office/drawing/2014/main" id="{5564A7F6-3C48-37D9-064F-301FBCD2CA27}"/>
                </a:ext>
              </a:extLst>
            </p:cNvPr>
            <p:cNvSpPr/>
            <p:nvPr/>
          </p:nvSpPr>
          <p:spPr>
            <a:xfrm>
              <a:off x="0" y="879475"/>
              <a:ext cx="7062788" cy="357188"/>
            </a:xfrm>
            <a:prstGeom prst="rect">
              <a:avLst/>
            </a:prstGeom>
            <a:solidFill>
              <a:srgbClr val="595959"/>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nb-NO" altLang="en-US" sz="1800">
                <a:solidFill>
                  <a:srgbClr val="FFFFFF"/>
                </a:solidFill>
                <a:latin typeface="Calibri" panose="020F0502020204030204" pitchFamily="34" charset="0"/>
              </a:endParaRPr>
            </a:p>
          </p:txBody>
        </p:sp>
        <p:sp>
          <p:nvSpPr>
            <p:cNvPr id="16403" name="TextBox 43">
              <a:extLst>
                <a:ext uri="{FF2B5EF4-FFF2-40B4-BE49-F238E27FC236}">
                  <a16:creationId xmlns:a16="http://schemas.microsoft.com/office/drawing/2014/main" id="{DFADBA71-DC0B-E59C-0584-3FBD2E13FAC1}"/>
                </a:ext>
              </a:extLst>
            </p:cNvPr>
            <p:cNvSpPr txBox="1">
              <a:spLocks noChangeArrowheads="1"/>
            </p:cNvSpPr>
            <p:nvPr/>
          </p:nvSpPr>
          <p:spPr bwMode="auto">
            <a:xfrm>
              <a:off x="314325" y="892175"/>
              <a:ext cx="3016104"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300" b="1" dirty="0">
                  <a:solidFill>
                    <a:schemeClr val="bg1"/>
                  </a:solidFill>
                  <a:latin typeface="Calibri" panose="020F0502020204030204" pitchFamily="34" charset="0"/>
                </a:rPr>
                <a:t>Clients</a:t>
              </a:r>
            </a:p>
          </p:txBody>
        </p:sp>
      </p:grpSp>
      <p:sp>
        <p:nvSpPr>
          <p:cNvPr id="10" name="AutoShape 2">
            <a:extLst>
              <a:ext uri="{FF2B5EF4-FFF2-40B4-BE49-F238E27FC236}">
                <a16:creationId xmlns:a16="http://schemas.microsoft.com/office/drawing/2014/main" id="{93F88918-E490-21D9-8573-BDF971E81F45}"/>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a:extLst>
              <a:ext uri="{FF2B5EF4-FFF2-40B4-BE49-F238E27FC236}">
                <a16:creationId xmlns:a16="http://schemas.microsoft.com/office/drawing/2014/main" id="{7669F9AD-F5B1-7717-3476-7907B8344B1F}"/>
              </a:ext>
            </a:extLst>
          </p:cNvPr>
          <p:cNvSpPr txBox="1"/>
          <p:nvPr/>
        </p:nvSpPr>
        <p:spPr>
          <a:xfrm>
            <a:off x="23358" y="1458913"/>
            <a:ext cx="9050973" cy="5078313"/>
          </a:xfrm>
          <a:prstGeom prst="rect">
            <a:avLst/>
          </a:prstGeom>
          <a:noFill/>
        </p:spPr>
        <p:txBody>
          <a:bodyPr wrap="square">
            <a:spAutoFit/>
          </a:bodyPr>
          <a:lstStyle/>
          <a:p>
            <a:r>
              <a:rPr lang="en-US" b="1" dirty="0">
                <a:solidFill>
                  <a:srgbClr val="000000"/>
                </a:solidFill>
              </a:rPr>
              <a:t>Primary Client Focus</a:t>
            </a:r>
            <a:r>
              <a:rPr lang="en-US" dirty="0">
                <a:solidFill>
                  <a:srgbClr val="000000"/>
                </a:solidFill>
              </a:rPr>
              <a:t>:</a:t>
            </a:r>
          </a:p>
          <a:p>
            <a:pPr marL="742950" lvl="1" indent="-285750">
              <a:buFont typeface="Arial" panose="020B0604020202020204" pitchFamily="34" charset="0"/>
              <a:buChar char="•"/>
            </a:pPr>
            <a:r>
              <a:rPr lang="en-US" dirty="0">
                <a:solidFill>
                  <a:srgbClr val="000000"/>
                </a:solidFill>
              </a:rPr>
              <a:t>Companies that need reliable, cost-effective </a:t>
            </a:r>
            <a:r>
              <a:rPr lang="en-US" b="1" dirty="0">
                <a:solidFill>
                  <a:srgbClr val="000000"/>
                </a:solidFill>
              </a:rPr>
              <a:t>managed IT services</a:t>
            </a:r>
            <a:r>
              <a:rPr lang="en-US" dirty="0">
                <a:solidFill>
                  <a:srgbClr val="000000"/>
                </a:solidFill>
              </a:rPr>
              <a:t> to ensure business continuity and secure IT operations.</a:t>
            </a:r>
          </a:p>
          <a:p>
            <a:r>
              <a:rPr lang="en-US" b="1" dirty="0">
                <a:solidFill>
                  <a:srgbClr val="000000"/>
                </a:solidFill>
              </a:rPr>
              <a:t>Examples of Target Clients</a:t>
            </a:r>
            <a:r>
              <a:rPr lang="en-US" dirty="0">
                <a:solidFill>
                  <a:srgbClr val="000000"/>
                </a:solidFill>
              </a:rPr>
              <a:t>:</a:t>
            </a:r>
          </a:p>
          <a:p>
            <a:pPr marL="742950" lvl="1" indent="-285750">
              <a:buFont typeface="Arial" panose="020B0604020202020204" pitchFamily="34" charset="0"/>
              <a:buChar char="•"/>
            </a:pPr>
            <a:r>
              <a:rPr lang="en-US" dirty="0">
                <a:solidFill>
                  <a:srgbClr val="000000"/>
                </a:solidFill>
              </a:rPr>
              <a:t>Small businesses (10-150 employees) in </a:t>
            </a:r>
            <a:r>
              <a:rPr lang="en-US" b="1" dirty="0">
                <a:solidFill>
                  <a:srgbClr val="000000"/>
                </a:solidFill>
              </a:rPr>
              <a:t>professional services</a:t>
            </a:r>
            <a:r>
              <a:rPr lang="en-US" dirty="0">
                <a:solidFill>
                  <a:srgbClr val="000000"/>
                </a:solidFill>
              </a:rPr>
              <a:t>:</a:t>
            </a:r>
          </a:p>
          <a:p>
            <a:pPr marL="1143000" lvl="2" indent="-228600">
              <a:buFont typeface="Arial" panose="020B0604020202020204" pitchFamily="34" charset="0"/>
              <a:buChar char="•"/>
            </a:pPr>
            <a:r>
              <a:rPr lang="en-US" b="1" dirty="0">
                <a:solidFill>
                  <a:srgbClr val="000000"/>
                </a:solidFill>
              </a:rPr>
              <a:t>Law Firms</a:t>
            </a:r>
            <a:r>
              <a:rPr lang="en-US" dirty="0">
                <a:solidFill>
                  <a:srgbClr val="000000"/>
                </a:solidFill>
              </a:rPr>
              <a:t>: </a:t>
            </a:r>
            <a:r>
              <a:rPr lang="en-US">
                <a:solidFill>
                  <a:srgbClr val="000000"/>
                </a:solidFill>
              </a:rPr>
              <a:t>Any size. </a:t>
            </a:r>
            <a:r>
              <a:rPr lang="en-US" dirty="0">
                <a:solidFill>
                  <a:srgbClr val="000000"/>
                </a:solidFill>
              </a:rPr>
              <a:t>Concerned with protecting sensitive client data.</a:t>
            </a:r>
          </a:p>
          <a:p>
            <a:pPr marL="1143000" lvl="2" indent="-228600">
              <a:buFont typeface="Arial" panose="020B0604020202020204" pitchFamily="34" charset="0"/>
              <a:buChar char="•"/>
            </a:pPr>
            <a:r>
              <a:rPr lang="en-US" b="1" dirty="0">
                <a:solidFill>
                  <a:srgbClr val="000000"/>
                </a:solidFill>
              </a:rPr>
              <a:t>Accounting Firms</a:t>
            </a:r>
            <a:r>
              <a:rPr lang="en-US" dirty="0">
                <a:solidFill>
                  <a:srgbClr val="000000"/>
                </a:solidFill>
              </a:rPr>
              <a:t>: Needing secure IT and compliance with financial regulations.</a:t>
            </a:r>
          </a:p>
          <a:p>
            <a:pPr marL="1143000" lvl="2" indent="-228600">
              <a:buFont typeface="Arial" panose="020B0604020202020204" pitchFamily="34" charset="0"/>
              <a:buChar char="•"/>
            </a:pPr>
            <a:r>
              <a:rPr lang="en-US" b="1" dirty="0">
                <a:solidFill>
                  <a:srgbClr val="000000"/>
                </a:solidFill>
              </a:rPr>
              <a:t>Real Estate Agencies</a:t>
            </a:r>
            <a:r>
              <a:rPr lang="en-US" dirty="0">
                <a:solidFill>
                  <a:srgbClr val="000000"/>
                </a:solidFill>
              </a:rPr>
              <a:t>: With scattered teams and shared data needs.</a:t>
            </a:r>
          </a:p>
          <a:p>
            <a:pPr marL="742950" lvl="1" indent="-285750">
              <a:buFont typeface="Arial" panose="020B0604020202020204" pitchFamily="34" charset="0"/>
              <a:buChar char="•"/>
            </a:pPr>
            <a:r>
              <a:rPr lang="en-US" dirty="0">
                <a:solidFill>
                  <a:srgbClr val="000000"/>
                </a:solidFill>
              </a:rPr>
              <a:t>Businesses in areas prone to </a:t>
            </a:r>
            <a:r>
              <a:rPr lang="en-US" b="1" dirty="0">
                <a:solidFill>
                  <a:srgbClr val="000000"/>
                </a:solidFill>
              </a:rPr>
              <a:t>disasters</a:t>
            </a:r>
            <a:r>
              <a:rPr lang="en-US" dirty="0">
                <a:solidFill>
                  <a:srgbClr val="000000"/>
                </a:solidFill>
              </a:rPr>
              <a:t> (e.g., Florida-based companies needing business continuity plans for hurricanes).</a:t>
            </a:r>
          </a:p>
          <a:p>
            <a:pPr marL="742950" lvl="1" indent="-285750">
              <a:buFont typeface="Arial" panose="020B0604020202020204" pitchFamily="34" charset="0"/>
              <a:buChar char="•"/>
            </a:pPr>
            <a:r>
              <a:rPr lang="en-US" dirty="0">
                <a:solidFill>
                  <a:srgbClr val="000000"/>
                </a:solidFill>
              </a:rPr>
              <a:t>Organizations struggling with outdated IT setups, frequent tech issues, or basic security.</a:t>
            </a:r>
          </a:p>
          <a:p>
            <a:r>
              <a:rPr lang="en-US" b="1" dirty="0">
                <a:solidFill>
                  <a:srgbClr val="000000"/>
                </a:solidFill>
              </a:rPr>
              <a:t>What to Look For</a:t>
            </a:r>
            <a:r>
              <a:rPr lang="en-US" dirty="0">
                <a:solidFill>
                  <a:srgbClr val="000000"/>
                </a:solidFill>
              </a:rPr>
              <a:t>:</a:t>
            </a:r>
          </a:p>
          <a:p>
            <a:pPr marL="742950" lvl="1" indent="-285750">
              <a:buFont typeface="Arial" panose="020B0604020202020204" pitchFamily="34" charset="0"/>
              <a:buChar char="•"/>
            </a:pPr>
            <a:r>
              <a:rPr lang="en-US" dirty="0">
                <a:solidFill>
                  <a:srgbClr val="000000"/>
                </a:solidFill>
              </a:rPr>
              <a:t>Companies asking for help with </a:t>
            </a:r>
            <a:r>
              <a:rPr lang="en-US" b="1" dirty="0">
                <a:solidFill>
                  <a:srgbClr val="000000"/>
                </a:solidFill>
              </a:rPr>
              <a:t>remote work solutions</a:t>
            </a:r>
            <a:r>
              <a:rPr lang="en-US" dirty="0">
                <a:solidFill>
                  <a:srgbClr val="000000"/>
                </a:solidFill>
              </a:rPr>
              <a:t>, </a:t>
            </a:r>
            <a:r>
              <a:rPr lang="en-US" b="1" dirty="0">
                <a:solidFill>
                  <a:srgbClr val="000000"/>
                </a:solidFill>
              </a:rPr>
              <a:t>backup systems</a:t>
            </a:r>
            <a:r>
              <a:rPr lang="en-US" dirty="0">
                <a:solidFill>
                  <a:srgbClr val="000000"/>
                </a:solidFill>
              </a:rPr>
              <a:t>, or </a:t>
            </a:r>
            <a:r>
              <a:rPr lang="en-US" b="1" dirty="0">
                <a:solidFill>
                  <a:srgbClr val="000000"/>
                </a:solidFill>
              </a:rPr>
              <a:t>office tech upgrades</a:t>
            </a:r>
            <a:r>
              <a:rPr lang="en-US" dirty="0">
                <a:solidFill>
                  <a:srgbClr val="000000"/>
                </a:solidFill>
              </a:rPr>
              <a:t>.</a:t>
            </a:r>
          </a:p>
          <a:p>
            <a:pPr marL="742950" lvl="1" indent="-285750">
              <a:buFont typeface="Arial" panose="020B0604020202020204" pitchFamily="34" charset="0"/>
              <a:buChar char="•"/>
            </a:pPr>
            <a:r>
              <a:rPr lang="en-US" dirty="0">
                <a:solidFill>
                  <a:srgbClr val="000000"/>
                </a:solidFill>
              </a:rPr>
              <a:t>Business owners who lack a dedicated IT team or are unhappy with their current IT provider.</a:t>
            </a:r>
          </a:p>
        </p:txBody>
      </p:sp>
    </p:spTree>
    <p:extLst>
      <p:ext uri="{BB962C8B-B14F-4D97-AF65-F5344CB8AC3E}">
        <p14:creationId xmlns:p14="http://schemas.microsoft.com/office/powerpoint/2010/main" val="753236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3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50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Billede 31" descr="dreamstime_Blue Ocean.jpg">
            <a:extLst>
              <a:ext uri="{FF2B5EF4-FFF2-40B4-BE49-F238E27FC236}">
                <a16:creationId xmlns:a16="http://schemas.microsoft.com/office/drawing/2014/main" id="{82B49BD2-E8AF-926A-8F4A-383990D31E53}"/>
              </a:ext>
            </a:extLst>
          </p:cNvPr>
          <p:cNvPicPr>
            <a:picLocks noChangeAspect="1"/>
          </p:cNvPicPr>
          <p:nvPr/>
        </p:nvPicPr>
        <p:blipFill>
          <a:blip r:embed="rId2">
            <a:extLst>
              <a:ext uri="{28A0092B-C50C-407E-A947-70E740481C1C}">
                <a14:useLocalDpi xmlns:a14="http://schemas.microsoft.com/office/drawing/2010/main" val="0"/>
              </a:ext>
            </a:extLst>
          </a:blip>
          <a:srcRect t="20451" b="40833"/>
          <a:stretch>
            <a:fillRect/>
          </a:stretch>
        </p:blipFill>
        <p:spPr bwMode="auto">
          <a:xfrm flipH="1">
            <a:off x="4763" y="0"/>
            <a:ext cx="9144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illede 31" descr="dreamstime_Blue Ocean.jpg">
            <a:extLst>
              <a:ext uri="{FF2B5EF4-FFF2-40B4-BE49-F238E27FC236}">
                <a16:creationId xmlns:a16="http://schemas.microsoft.com/office/drawing/2014/main" id="{A52F3066-86BD-0F7A-50CC-7ED3A4BB5FAD}"/>
              </a:ext>
            </a:extLst>
          </p:cNvPr>
          <p:cNvPicPr>
            <a:picLocks noChangeAspect="1"/>
          </p:cNvPicPr>
          <p:nvPr/>
        </p:nvPicPr>
        <p:blipFill>
          <a:blip r:embed="rId2">
            <a:extLst>
              <a:ext uri="{28A0092B-C50C-407E-A947-70E740481C1C}">
                <a14:useLocalDpi xmlns:a14="http://schemas.microsoft.com/office/drawing/2010/main" val="0"/>
              </a:ext>
            </a:extLst>
          </a:blip>
          <a:srcRect t="20451" b="40833"/>
          <a:stretch>
            <a:fillRect/>
          </a:stretch>
        </p:blipFill>
        <p:spPr bwMode="auto">
          <a:xfrm>
            <a:off x="0" y="0"/>
            <a:ext cx="91567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5" name="Tekstboks 12">
            <a:extLst>
              <a:ext uri="{FF2B5EF4-FFF2-40B4-BE49-F238E27FC236}">
                <a16:creationId xmlns:a16="http://schemas.microsoft.com/office/drawing/2014/main" id="{DDE9505D-D19C-C885-81BE-F2144CDE7947}"/>
              </a:ext>
            </a:extLst>
          </p:cNvPr>
          <p:cNvSpPr txBox="1">
            <a:spLocks noChangeArrowheads="1"/>
          </p:cNvSpPr>
          <p:nvPr/>
        </p:nvSpPr>
        <p:spPr bwMode="auto">
          <a:xfrm>
            <a:off x="619125" y="4406900"/>
            <a:ext cx="3838575"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300" b="1" dirty="0">
                <a:solidFill>
                  <a:srgbClr val="000000"/>
                </a:solidFill>
                <a:latin typeface="Calibri" panose="020F0502020204030204" pitchFamily="34" charset="0"/>
              </a:rPr>
              <a:t>Partner with greyteam.org to mentor and tech IT to US veterans.</a:t>
            </a:r>
          </a:p>
          <a:p>
            <a:pPr eaLnBrk="1" hangingPunct="1"/>
            <a:r>
              <a:rPr lang="en-US" altLang="en-US" sz="1300" b="1" dirty="0">
                <a:solidFill>
                  <a:srgbClr val="000000"/>
                </a:solidFill>
                <a:latin typeface="Calibri" panose="020F0502020204030204" pitchFamily="34" charset="0"/>
              </a:rPr>
              <a:t>Work week techs, 100% US based (not all vets, many are)</a:t>
            </a:r>
          </a:p>
          <a:p>
            <a:pPr eaLnBrk="1" hangingPunct="1"/>
            <a:r>
              <a:rPr lang="en-US" altLang="en-US" sz="1300" b="1" dirty="0">
                <a:solidFill>
                  <a:srgbClr val="000000"/>
                </a:solidFill>
                <a:latin typeface="Calibri" panose="020F0502020204030204" pitchFamily="34" charset="0"/>
              </a:rPr>
              <a:t>Optional 24/7 with international partners</a:t>
            </a:r>
            <a:endParaRPr lang="da-DK" altLang="en-US" sz="1100" dirty="0">
              <a:solidFill>
                <a:srgbClr val="000000"/>
              </a:solidFill>
              <a:latin typeface="Calibri" panose="020F0502020204030204" pitchFamily="34" charset="0"/>
            </a:endParaRPr>
          </a:p>
          <a:p>
            <a:pPr eaLnBrk="1" hangingPunct="1"/>
            <a:endParaRPr lang="da-DK" altLang="en-US" sz="1400" dirty="0">
              <a:solidFill>
                <a:srgbClr val="000000"/>
              </a:solidFill>
              <a:latin typeface="Calibri" panose="020F0502020204030204" pitchFamily="34" charset="0"/>
            </a:endParaRPr>
          </a:p>
        </p:txBody>
      </p:sp>
      <p:sp>
        <p:nvSpPr>
          <p:cNvPr id="21516" name="Tekstboks 12">
            <a:extLst>
              <a:ext uri="{FF2B5EF4-FFF2-40B4-BE49-F238E27FC236}">
                <a16:creationId xmlns:a16="http://schemas.microsoft.com/office/drawing/2014/main" id="{1AC89671-A47A-EEC9-DFAB-2728DFDDBC07}"/>
              </a:ext>
            </a:extLst>
          </p:cNvPr>
          <p:cNvSpPr txBox="1">
            <a:spLocks noChangeArrowheads="1"/>
          </p:cNvSpPr>
          <p:nvPr/>
        </p:nvSpPr>
        <p:spPr bwMode="auto">
          <a:xfrm>
            <a:off x="4703763" y="4406900"/>
            <a:ext cx="383857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300" b="1" dirty="0">
                <a:solidFill>
                  <a:srgbClr val="000000"/>
                </a:solidFill>
                <a:latin typeface="Calibri" panose="020F0502020204030204" pitchFamily="34" charset="0"/>
              </a:rPr>
              <a:t>Managed IT, full service</a:t>
            </a:r>
            <a:endParaRPr lang="da-DK" altLang="en-US" sz="1100" dirty="0">
              <a:solidFill>
                <a:srgbClr val="000000"/>
              </a:solidFill>
              <a:latin typeface="Calibri" panose="020F0502020204030204" pitchFamily="34" charset="0"/>
            </a:endParaRPr>
          </a:p>
          <a:p>
            <a:pPr eaLnBrk="1" hangingPunct="1"/>
            <a:endParaRPr lang="da-DK" altLang="en-US" sz="1400" dirty="0">
              <a:solidFill>
                <a:srgbClr val="000000"/>
              </a:solidFill>
              <a:latin typeface="Calibri" panose="020F0502020204030204" pitchFamily="34" charset="0"/>
            </a:endParaRPr>
          </a:p>
        </p:txBody>
      </p:sp>
      <p:grpSp>
        <p:nvGrpSpPr>
          <p:cNvPr id="5" name="Group 15">
            <a:extLst>
              <a:ext uri="{FF2B5EF4-FFF2-40B4-BE49-F238E27FC236}">
                <a16:creationId xmlns:a16="http://schemas.microsoft.com/office/drawing/2014/main" id="{8860C731-7AA0-995D-B395-AF028F1BB65E}"/>
              </a:ext>
            </a:extLst>
          </p:cNvPr>
          <p:cNvGrpSpPr>
            <a:grpSpLocks/>
          </p:cNvGrpSpPr>
          <p:nvPr/>
        </p:nvGrpSpPr>
        <p:grpSpPr bwMode="auto">
          <a:xfrm>
            <a:off x="0" y="0"/>
            <a:ext cx="7062788" cy="892175"/>
            <a:chOff x="0" y="0"/>
            <a:chExt cx="7062788" cy="892175"/>
          </a:xfrm>
        </p:grpSpPr>
        <p:sp>
          <p:nvSpPr>
            <p:cNvPr id="22543" name="TextBox 43">
              <a:extLst>
                <a:ext uri="{FF2B5EF4-FFF2-40B4-BE49-F238E27FC236}">
                  <a16:creationId xmlns:a16="http://schemas.microsoft.com/office/drawing/2014/main" id="{C5767AB1-8F8F-A532-D085-E1E38A70C30F}"/>
                </a:ext>
              </a:extLst>
            </p:cNvPr>
            <p:cNvSpPr txBox="1">
              <a:spLocks noChangeArrowheads="1"/>
            </p:cNvSpPr>
            <p:nvPr/>
          </p:nvSpPr>
          <p:spPr bwMode="auto">
            <a:xfrm>
              <a:off x="314325" y="600075"/>
              <a:ext cx="1816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300" b="1">
                  <a:solidFill>
                    <a:srgbClr val="000000"/>
                  </a:solidFill>
                  <a:latin typeface="Calibri" panose="020F0502020204030204" pitchFamily="34" charset="0"/>
                </a:rPr>
                <a:t>Sub headline</a:t>
              </a:r>
            </a:p>
          </p:txBody>
        </p:sp>
        <p:sp>
          <p:nvSpPr>
            <p:cNvPr id="22544" name="TextBox 54">
              <a:extLst>
                <a:ext uri="{FF2B5EF4-FFF2-40B4-BE49-F238E27FC236}">
                  <a16:creationId xmlns:a16="http://schemas.microsoft.com/office/drawing/2014/main" id="{2B9A4778-BF70-7885-293B-F23E53F3EAEC}"/>
                </a:ext>
              </a:extLst>
            </p:cNvPr>
            <p:cNvSpPr txBox="1">
              <a:spLocks noChangeArrowheads="1"/>
            </p:cNvSpPr>
            <p:nvPr/>
          </p:nvSpPr>
          <p:spPr bwMode="auto">
            <a:xfrm>
              <a:off x="314325" y="377825"/>
              <a:ext cx="18954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nb-NO" altLang="en-US" sz="1500" b="1">
                  <a:solidFill>
                    <a:srgbClr val="262626"/>
                  </a:solidFill>
                  <a:latin typeface="Calibri" panose="020F0502020204030204" pitchFamily="34" charset="0"/>
                </a:rPr>
                <a:t>AGENDA</a:t>
              </a:r>
              <a:endParaRPr lang="en-GB" altLang="en-US" sz="1500">
                <a:solidFill>
                  <a:srgbClr val="262626"/>
                </a:solidFill>
                <a:latin typeface="Calibri" panose="020F0502020204030204" pitchFamily="34" charset="0"/>
              </a:endParaRPr>
            </a:p>
          </p:txBody>
        </p:sp>
        <p:sp>
          <p:nvSpPr>
            <p:cNvPr id="20" name="Rectangle 19">
              <a:extLst>
                <a:ext uri="{FF2B5EF4-FFF2-40B4-BE49-F238E27FC236}">
                  <a16:creationId xmlns:a16="http://schemas.microsoft.com/office/drawing/2014/main" id="{676C84B5-2AB2-B52B-168E-97942EDED587}"/>
                </a:ext>
              </a:extLst>
            </p:cNvPr>
            <p:cNvSpPr/>
            <p:nvPr/>
          </p:nvSpPr>
          <p:spPr>
            <a:xfrm>
              <a:off x="0" y="0"/>
              <a:ext cx="7062788" cy="892175"/>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nb-NO" altLang="en-US" sz="1800">
                <a:solidFill>
                  <a:srgbClr val="FFFFFF"/>
                </a:solidFill>
                <a:latin typeface="Calibri" panose="020F0502020204030204" pitchFamily="34" charset="0"/>
              </a:endParaRPr>
            </a:p>
          </p:txBody>
        </p:sp>
        <p:sp>
          <p:nvSpPr>
            <p:cNvPr id="22546" name="TextBox 54">
              <a:extLst>
                <a:ext uri="{FF2B5EF4-FFF2-40B4-BE49-F238E27FC236}">
                  <a16:creationId xmlns:a16="http://schemas.microsoft.com/office/drawing/2014/main" id="{2314FEF9-A2D0-CB7A-72A2-E1B4F35E8244}"/>
                </a:ext>
              </a:extLst>
            </p:cNvPr>
            <p:cNvSpPr txBox="1">
              <a:spLocks noChangeArrowheads="1"/>
            </p:cNvSpPr>
            <p:nvPr/>
          </p:nvSpPr>
          <p:spPr bwMode="auto">
            <a:xfrm>
              <a:off x="314325" y="377825"/>
              <a:ext cx="2514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nb-NO" altLang="en-US" sz="1500" b="1" dirty="0">
                  <a:solidFill>
                    <a:srgbClr val="262626"/>
                  </a:solidFill>
                  <a:latin typeface="Calibri" panose="020F0502020204030204" pitchFamily="34" charset="0"/>
                </a:rPr>
                <a:t>What we do and why</a:t>
              </a:r>
              <a:endParaRPr lang="en-GB" altLang="en-US" sz="1500" dirty="0">
                <a:solidFill>
                  <a:srgbClr val="262626"/>
                </a:solidFill>
                <a:latin typeface="Calibri" panose="020F0502020204030204" pitchFamily="34" charset="0"/>
              </a:endParaRPr>
            </a:p>
          </p:txBody>
        </p:sp>
      </p:grpSp>
      <p:grpSp>
        <p:nvGrpSpPr>
          <p:cNvPr id="6" name="Group 21">
            <a:extLst>
              <a:ext uri="{FF2B5EF4-FFF2-40B4-BE49-F238E27FC236}">
                <a16:creationId xmlns:a16="http://schemas.microsoft.com/office/drawing/2014/main" id="{9E98CA46-2DFD-1FEC-9286-B7F587972506}"/>
              </a:ext>
            </a:extLst>
          </p:cNvPr>
          <p:cNvGrpSpPr>
            <a:grpSpLocks/>
          </p:cNvGrpSpPr>
          <p:nvPr/>
        </p:nvGrpSpPr>
        <p:grpSpPr bwMode="auto">
          <a:xfrm>
            <a:off x="7059613" y="0"/>
            <a:ext cx="2097087" cy="1236663"/>
            <a:chOff x="7059612" y="0"/>
            <a:chExt cx="2097088" cy="1236663"/>
          </a:xfrm>
        </p:grpSpPr>
        <p:pic>
          <p:nvPicPr>
            <p:cNvPr id="22541" name="Billede 31" descr="dreamstime_Blue Ocean.jpg">
              <a:extLst>
                <a:ext uri="{FF2B5EF4-FFF2-40B4-BE49-F238E27FC236}">
                  <a16:creationId xmlns:a16="http://schemas.microsoft.com/office/drawing/2014/main" id="{44542773-B69F-506F-6529-DE10E158B3D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59612" y="0"/>
              <a:ext cx="2097087"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a:extLst>
                <a:ext uri="{FF2B5EF4-FFF2-40B4-BE49-F238E27FC236}">
                  <a16:creationId xmlns:a16="http://schemas.microsoft.com/office/drawing/2014/main" id="{95C5203B-2804-A1E0-0744-AE8F8E226FD9}"/>
                </a:ext>
              </a:extLst>
            </p:cNvPr>
            <p:cNvSpPr/>
            <p:nvPr/>
          </p:nvSpPr>
          <p:spPr>
            <a:xfrm>
              <a:off x="7062787" y="879475"/>
              <a:ext cx="2093913" cy="357188"/>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nb-NO" altLang="en-US" sz="1800">
                <a:solidFill>
                  <a:srgbClr val="FFFFFF"/>
                </a:solidFill>
                <a:latin typeface="Calibri" panose="020F0502020204030204" pitchFamily="34" charset="0"/>
              </a:endParaRPr>
            </a:p>
          </p:txBody>
        </p:sp>
      </p:grpSp>
      <p:grpSp>
        <p:nvGrpSpPr>
          <p:cNvPr id="7" name="Group 24">
            <a:extLst>
              <a:ext uri="{FF2B5EF4-FFF2-40B4-BE49-F238E27FC236}">
                <a16:creationId xmlns:a16="http://schemas.microsoft.com/office/drawing/2014/main" id="{58968462-F0D4-6055-B3E7-6C122679CB4D}"/>
              </a:ext>
            </a:extLst>
          </p:cNvPr>
          <p:cNvGrpSpPr>
            <a:grpSpLocks/>
          </p:cNvGrpSpPr>
          <p:nvPr/>
        </p:nvGrpSpPr>
        <p:grpSpPr bwMode="auto">
          <a:xfrm>
            <a:off x="0" y="879475"/>
            <a:ext cx="7062788" cy="357188"/>
            <a:chOff x="0" y="879475"/>
            <a:chExt cx="7062788" cy="357188"/>
          </a:xfrm>
        </p:grpSpPr>
        <p:sp>
          <p:nvSpPr>
            <p:cNvPr id="26" name="Rectangle 25">
              <a:extLst>
                <a:ext uri="{FF2B5EF4-FFF2-40B4-BE49-F238E27FC236}">
                  <a16:creationId xmlns:a16="http://schemas.microsoft.com/office/drawing/2014/main" id="{48029271-33EF-23E8-CC4E-50808CEF051D}"/>
                </a:ext>
              </a:extLst>
            </p:cNvPr>
            <p:cNvSpPr/>
            <p:nvPr/>
          </p:nvSpPr>
          <p:spPr>
            <a:xfrm>
              <a:off x="0" y="879475"/>
              <a:ext cx="7062788" cy="357188"/>
            </a:xfrm>
            <a:prstGeom prst="rect">
              <a:avLst/>
            </a:prstGeom>
            <a:solidFill>
              <a:srgbClr val="595959"/>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nb-NO" altLang="en-US" sz="1800">
                <a:solidFill>
                  <a:srgbClr val="FFFFFF"/>
                </a:solidFill>
                <a:latin typeface="Calibri" panose="020F0502020204030204" pitchFamily="34" charset="0"/>
              </a:endParaRPr>
            </a:p>
          </p:txBody>
        </p:sp>
        <p:sp>
          <p:nvSpPr>
            <p:cNvPr id="22540" name="TextBox 43">
              <a:extLst>
                <a:ext uri="{FF2B5EF4-FFF2-40B4-BE49-F238E27FC236}">
                  <a16:creationId xmlns:a16="http://schemas.microsoft.com/office/drawing/2014/main" id="{DDAFCD6A-926D-8372-4C4D-8CE72CE21918}"/>
                </a:ext>
              </a:extLst>
            </p:cNvPr>
            <p:cNvSpPr txBox="1">
              <a:spLocks noChangeArrowheads="1"/>
            </p:cNvSpPr>
            <p:nvPr/>
          </p:nvSpPr>
          <p:spPr bwMode="auto">
            <a:xfrm>
              <a:off x="314325" y="892175"/>
              <a:ext cx="1816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300" b="1" dirty="0">
                  <a:solidFill>
                    <a:schemeClr val="bg1"/>
                  </a:solidFill>
                  <a:latin typeface="Calibri" panose="020F0502020204030204" pitchFamily="34" charset="0"/>
                </a:rPr>
                <a:t>Full Service</a:t>
              </a:r>
            </a:p>
          </p:txBody>
        </p:sp>
      </p:grpSp>
      <p:pic>
        <p:nvPicPr>
          <p:cNvPr id="3" name="Picture 2" descr="A black text on a white background&#10;&#10;Description automatically generated">
            <a:extLst>
              <a:ext uri="{FF2B5EF4-FFF2-40B4-BE49-F238E27FC236}">
                <a16:creationId xmlns:a16="http://schemas.microsoft.com/office/drawing/2014/main" id="{AEC41668-6F26-0FB1-AC5D-FAC190862AD9}"/>
              </a:ext>
            </a:extLst>
          </p:cNvPr>
          <p:cNvPicPr>
            <a:picLocks noChangeAspect="1"/>
          </p:cNvPicPr>
          <p:nvPr/>
        </p:nvPicPr>
        <p:blipFill>
          <a:blip r:embed="rId3"/>
          <a:stretch>
            <a:fillRect/>
          </a:stretch>
        </p:blipFill>
        <p:spPr>
          <a:xfrm>
            <a:off x="4933898" y="6089063"/>
            <a:ext cx="3752168" cy="616027"/>
          </a:xfrm>
          <a:prstGeom prst="rect">
            <a:avLst/>
          </a:prstGeom>
        </p:spPr>
      </p:pic>
      <p:pic>
        <p:nvPicPr>
          <p:cNvPr id="4" name="Picture 3" descr="A close-up of a seal&#10;&#10;Description automatically generated">
            <a:extLst>
              <a:ext uri="{FF2B5EF4-FFF2-40B4-BE49-F238E27FC236}">
                <a16:creationId xmlns:a16="http://schemas.microsoft.com/office/drawing/2014/main" id="{95C38C73-D962-177C-B6F9-D7A8FB70E7A7}"/>
              </a:ext>
            </a:extLst>
          </p:cNvPr>
          <p:cNvPicPr>
            <a:picLocks noChangeAspect="1"/>
          </p:cNvPicPr>
          <p:nvPr/>
        </p:nvPicPr>
        <p:blipFill>
          <a:blip r:embed="rId4"/>
          <a:stretch>
            <a:fillRect/>
          </a:stretch>
        </p:blipFill>
        <p:spPr>
          <a:xfrm>
            <a:off x="1000124" y="6054721"/>
            <a:ext cx="2845439" cy="632792"/>
          </a:xfrm>
          <a:prstGeom prst="rect">
            <a:avLst/>
          </a:prstGeom>
        </p:spPr>
      </p:pic>
      <p:pic>
        <p:nvPicPr>
          <p:cNvPr id="4098" name="Picture 2" descr="Deploying battle-tested talent for your IT and Cybersecurity needs">
            <a:extLst>
              <a:ext uri="{FF2B5EF4-FFF2-40B4-BE49-F238E27FC236}">
                <a16:creationId xmlns:a16="http://schemas.microsoft.com/office/drawing/2014/main" id="{4AB3C056-4D48-E1D1-D55C-07A29D35C8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76313"/>
            <a:ext cx="9144000" cy="4905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3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5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10" presetClass="entr" presetSubtype="0" repeatCount="indefinite"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2000"/>
                                        <p:tgtEl>
                                          <p:spTgt spid="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1515"/>
                                        </p:tgtEl>
                                        <p:attrNameLst>
                                          <p:attrName>style.visibility</p:attrName>
                                        </p:attrNameLst>
                                      </p:cBhvr>
                                      <p:to>
                                        <p:strVal val="visible"/>
                                      </p:to>
                                    </p:set>
                                    <p:animEffect transition="in" filter="fade">
                                      <p:cBhvr>
                                        <p:cTn id="24" dur="1000"/>
                                        <p:tgtEl>
                                          <p:spTgt spid="21515"/>
                                        </p:tgtEl>
                                      </p:cBhvr>
                                    </p:animEffect>
                                    <p:anim calcmode="lin" valueType="num">
                                      <p:cBhvr>
                                        <p:cTn id="25" dur="1000" fill="hold"/>
                                        <p:tgtEl>
                                          <p:spTgt spid="21515"/>
                                        </p:tgtEl>
                                        <p:attrNameLst>
                                          <p:attrName>ppt_x</p:attrName>
                                        </p:attrNameLst>
                                      </p:cBhvr>
                                      <p:tavLst>
                                        <p:tav tm="0">
                                          <p:val>
                                            <p:strVal val="#ppt_x"/>
                                          </p:val>
                                        </p:tav>
                                        <p:tav tm="100000">
                                          <p:val>
                                            <p:strVal val="#ppt_x"/>
                                          </p:val>
                                        </p:tav>
                                      </p:tavLst>
                                    </p:anim>
                                    <p:anim calcmode="lin" valueType="num">
                                      <p:cBhvr>
                                        <p:cTn id="26" dur="1000" fill="hold"/>
                                        <p:tgtEl>
                                          <p:spTgt spid="21515"/>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1516"/>
                                        </p:tgtEl>
                                        <p:attrNameLst>
                                          <p:attrName>style.visibility</p:attrName>
                                        </p:attrNameLst>
                                      </p:cBhvr>
                                      <p:to>
                                        <p:strVal val="visible"/>
                                      </p:to>
                                    </p:set>
                                    <p:animEffect transition="in" filter="fade">
                                      <p:cBhvr>
                                        <p:cTn id="31" dur="1000"/>
                                        <p:tgtEl>
                                          <p:spTgt spid="21516"/>
                                        </p:tgtEl>
                                      </p:cBhvr>
                                    </p:animEffect>
                                    <p:anim calcmode="lin" valueType="num">
                                      <p:cBhvr>
                                        <p:cTn id="32" dur="1000" fill="hold"/>
                                        <p:tgtEl>
                                          <p:spTgt spid="21516"/>
                                        </p:tgtEl>
                                        <p:attrNameLst>
                                          <p:attrName>ppt_x</p:attrName>
                                        </p:attrNameLst>
                                      </p:cBhvr>
                                      <p:tavLst>
                                        <p:tav tm="0">
                                          <p:val>
                                            <p:strVal val="#ppt_x"/>
                                          </p:val>
                                        </p:tav>
                                        <p:tav tm="100000">
                                          <p:val>
                                            <p:strVal val="#ppt_x"/>
                                          </p:val>
                                        </p:tav>
                                      </p:tavLst>
                                    </p:anim>
                                    <p:anim calcmode="lin" valueType="num">
                                      <p:cBhvr>
                                        <p:cTn id="33" dur="1000" fill="hold"/>
                                        <p:tgtEl>
                                          <p:spTgt spid="215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5" grpId="0"/>
      <p:bldP spid="215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Billede 31" descr="dreamstime_Blue Ocean.jpg">
            <a:extLst>
              <a:ext uri="{FF2B5EF4-FFF2-40B4-BE49-F238E27FC236}">
                <a16:creationId xmlns:a16="http://schemas.microsoft.com/office/drawing/2014/main" id="{EF897A5C-1298-A1F3-B2FD-4A1731F8866B}"/>
              </a:ext>
            </a:extLst>
          </p:cNvPr>
          <p:cNvPicPr>
            <a:picLocks noChangeAspect="1"/>
          </p:cNvPicPr>
          <p:nvPr/>
        </p:nvPicPr>
        <p:blipFill>
          <a:blip r:embed="rId2">
            <a:extLst>
              <a:ext uri="{28A0092B-C50C-407E-A947-70E740481C1C}">
                <a14:useLocalDpi xmlns:a14="http://schemas.microsoft.com/office/drawing/2010/main" val="0"/>
              </a:ext>
            </a:extLst>
          </a:blip>
          <a:srcRect t="37862" b="36313"/>
          <a:stretch>
            <a:fillRect/>
          </a:stretch>
        </p:blipFill>
        <p:spPr bwMode="auto">
          <a:xfrm>
            <a:off x="4763" y="0"/>
            <a:ext cx="9144000" cy="331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9">
            <a:extLst>
              <a:ext uri="{FF2B5EF4-FFF2-40B4-BE49-F238E27FC236}">
                <a16:creationId xmlns:a16="http://schemas.microsoft.com/office/drawing/2014/main" id="{BB09C951-6F80-0110-274C-1F7511519DC9}"/>
              </a:ext>
            </a:extLst>
          </p:cNvPr>
          <p:cNvSpPr>
            <a:spLocks noChangeArrowheads="1"/>
          </p:cNvSpPr>
          <p:nvPr/>
        </p:nvSpPr>
        <p:spPr bwMode="auto">
          <a:xfrm>
            <a:off x="4763" y="3316288"/>
            <a:ext cx="9144000" cy="357187"/>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eaLnBrk="1" hangingPunct="1">
              <a:buFont typeface="Calibri" panose="020F0502020204030204" pitchFamily="34" charset="0"/>
              <a:buAutoNum type="arabicPeriod"/>
            </a:pPr>
            <a:endParaRPr lang="en-US" altLang="en-US" sz="1400" b="1" noProof="1">
              <a:solidFill>
                <a:srgbClr val="FFFFFF"/>
              </a:solidFill>
              <a:latin typeface="Calibri" panose="020F0502020204030204" pitchFamily="34" charset="0"/>
            </a:endParaRPr>
          </a:p>
        </p:txBody>
      </p:sp>
      <p:pic>
        <p:nvPicPr>
          <p:cNvPr id="5" name="Billede 31" descr="dreamstime_Blue Ocean.jpg">
            <a:extLst>
              <a:ext uri="{FF2B5EF4-FFF2-40B4-BE49-F238E27FC236}">
                <a16:creationId xmlns:a16="http://schemas.microsoft.com/office/drawing/2014/main" id="{CCA868F3-FB2F-1D2E-C4E0-A79D18821CE1}"/>
              </a:ext>
            </a:extLst>
          </p:cNvPr>
          <p:cNvPicPr>
            <a:picLocks noChangeAspect="1"/>
          </p:cNvPicPr>
          <p:nvPr/>
        </p:nvPicPr>
        <p:blipFill>
          <a:blip r:embed="rId2">
            <a:extLst>
              <a:ext uri="{28A0092B-C50C-407E-A947-70E740481C1C}">
                <a14:useLocalDpi xmlns:a14="http://schemas.microsoft.com/office/drawing/2010/main" val="0"/>
              </a:ext>
            </a:extLst>
          </a:blip>
          <a:srcRect t="37862" b="36313"/>
          <a:stretch>
            <a:fillRect/>
          </a:stretch>
        </p:blipFill>
        <p:spPr bwMode="auto">
          <a:xfrm flipH="1">
            <a:off x="-12700" y="0"/>
            <a:ext cx="9144000" cy="331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A89AC2C-8EAA-509D-22D0-D96925F9D32D}"/>
              </a:ext>
            </a:extLst>
          </p:cNvPr>
          <p:cNvSpPr txBox="1"/>
          <p:nvPr/>
        </p:nvSpPr>
        <p:spPr>
          <a:xfrm>
            <a:off x="933592" y="1519510"/>
            <a:ext cx="5869172" cy="1200329"/>
          </a:xfrm>
          <a:prstGeom prst="rect">
            <a:avLst/>
          </a:prstGeom>
          <a:noFill/>
        </p:spPr>
        <p:txBody>
          <a:bodyPr wrap="square" rtlCol="0">
            <a:spAutoFit/>
          </a:bodyPr>
          <a:lstStyle/>
          <a:p>
            <a:r>
              <a:rPr lang="en-US" dirty="0"/>
              <a:t>@scheidell</a:t>
            </a:r>
          </a:p>
          <a:p>
            <a:r>
              <a:rPr lang="en-US" dirty="0"/>
              <a:t>561-948-1305 / michael.scheidell@TeamOne.Support</a:t>
            </a:r>
          </a:p>
          <a:p>
            <a:endParaRPr lang="en-US" dirty="0"/>
          </a:p>
          <a:p>
            <a:r>
              <a:rPr lang="en-US" dirty="0">
                <a:solidFill>
                  <a:srgbClr val="000000"/>
                </a:solidFill>
              </a:rPr>
              <a:t>http://TeamOne.Support</a:t>
            </a:r>
          </a:p>
        </p:txBody>
      </p:sp>
      <p:pic>
        <p:nvPicPr>
          <p:cNvPr id="3" name="Picture 2" descr="A black and white logo&#10;&#10;Description automatically generated">
            <a:extLst>
              <a:ext uri="{FF2B5EF4-FFF2-40B4-BE49-F238E27FC236}">
                <a16:creationId xmlns:a16="http://schemas.microsoft.com/office/drawing/2014/main" id="{458A6E34-DF6C-A9F2-8CA8-4616040643AA}"/>
              </a:ext>
            </a:extLst>
          </p:cNvPr>
          <p:cNvPicPr>
            <a:picLocks noChangeAspect="1"/>
          </p:cNvPicPr>
          <p:nvPr/>
        </p:nvPicPr>
        <p:blipFill>
          <a:blip r:embed="rId3"/>
          <a:stretch>
            <a:fillRect/>
          </a:stretch>
        </p:blipFill>
        <p:spPr>
          <a:xfrm>
            <a:off x="736441" y="346779"/>
            <a:ext cx="5561202" cy="913033"/>
          </a:xfrm>
          <a:prstGeom prst="rect">
            <a:avLst/>
          </a:prstGeom>
        </p:spPr>
      </p:pic>
      <p:pic>
        <p:nvPicPr>
          <p:cNvPr id="4" name="Picture 3" descr="A qr code with a circle in the middle&#10;&#10;Description automatically generated">
            <a:extLst>
              <a:ext uri="{FF2B5EF4-FFF2-40B4-BE49-F238E27FC236}">
                <a16:creationId xmlns:a16="http://schemas.microsoft.com/office/drawing/2014/main" id="{97A5E0A0-9883-A545-2FD6-CD062858A9F7}"/>
              </a:ext>
            </a:extLst>
          </p:cNvPr>
          <p:cNvPicPr>
            <a:picLocks noChangeAspect="1"/>
          </p:cNvPicPr>
          <p:nvPr/>
        </p:nvPicPr>
        <p:blipFill>
          <a:blip r:embed="rId4"/>
          <a:stretch>
            <a:fillRect/>
          </a:stretch>
        </p:blipFill>
        <p:spPr>
          <a:xfrm>
            <a:off x="7153198" y="1784189"/>
            <a:ext cx="1156790" cy="1174912"/>
          </a:xfrm>
          <a:prstGeom prst="rect">
            <a:avLst/>
          </a:prstGeom>
        </p:spPr>
      </p:pic>
      <p:pic>
        <p:nvPicPr>
          <p:cNvPr id="6" name="Picture 5" descr="A black text on a white background&#10;&#10;Description automatically generated">
            <a:extLst>
              <a:ext uri="{FF2B5EF4-FFF2-40B4-BE49-F238E27FC236}">
                <a16:creationId xmlns:a16="http://schemas.microsoft.com/office/drawing/2014/main" id="{B582BC3F-DD8C-FA2E-EC97-997A7DD4FA87}"/>
              </a:ext>
            </a:extLst>
          </p:cNvPr>
          <p:cNvPicPr>
            <a:picLocks noChangeAspect="1"/>
          </p:cNvPicPr>
          <p:nvPr/>
        </p:nvPicPr>
        <p:blipFill>
          <a:blip r:embed="rId5"/>
          <a:stretch>
            <a:fillRect/>
          </a:stretch>
        </p:blipFill>
        <p:spPr>
          <a:xfrm>
            <a:off x="4933898" y="6089063"/>
            <a:ext cx="3752168" cy="616027"/>
          </a:xfrm>
          <a:prstGeom prst="rect">
            <a:avLst/>
          </a:prstGeom>
        </p:spPr>
      </p:pic>
      <p:pic>
        <p:nvPicPr>
          <p:cNvPr id="7" name="Picture 6" descr="A close-up of a seal&#10;&#10;Description automatically generated">
            <a:extLst>
              <a:ext uri="{FF2B5EF4-FFF2-40B4-BE49-F238E27FC236}">
                <a16:creationId xmlns:a16="http://schemas.microsoft.com/office/drawing/2014/main" id="{C6A73151-75F0-D132-1F69-A93B5DE9263B}"/>
              </a:ext>
            </a:extLst>
          </p:cNvPr>
          <p:cNvPicPr>
            <a:picLocks noChangeAspect="1"/>
          </p:cNvPicPr>
          <p:nvPr/>
        </p:nvPicPr>
        <p:blipFill>
          <a:blip r:embed="rId6"/>
          <a:stretch>
            <a:fillRect/>
          </a:stretch>
        </p:blipFill>
        <p:spPr>
          <a:xfrm>
            <a:off x="574036" y="5959964"/>
            <a:ext cx="3271528" cy="727549"/>
          </a:xfrm>
          <a:prstGeom prst="rect">
            <a:avLst/>
          </a:prstGeom>
        </p:spPr>
      </p:pic>
      <p:pic>
        <p:nvPicPr>
          <p:cNvPr id="11" name="Picture 10">
            <a:extLst>
              <a:ext uri="{FF2B5EF4-FFF2-40B4-BE49-F238E27FC236}">
                <a16:creationId xmlns:a16="http://schemas.microsoft.com/office/drawing/2014/main" id="{3F01AC5F-9E7E-7D90-86B9-80A00A944E23}"/>
              </a:ext>
            </a:extLst>
          </p:cNvPr>
          <p:cNvPicPr>
            <a:picLocks noChangeAspect="1"/>
          </p:cNvPicPr>
          <p:nvPr/>
        </p:nvPicPr>
        <p:blipFill>
          <a:blip r:embed="rId7"/>
          <a:stretch>
            <a:fillRect/>
          </a:stretch>
        </p:blipFill>
        <p:spPr>
          <a:xfrm>
            <a:off x="2003992" y="3737306"/>
            <a:ext cx="1759948" cy="1759948"/>
          </a:xfrm>
          <a:prstGeom prst="rect">
            <a:avLst/>
          </a:prstGeom>
        </p:spPr>
      </p:pic>
      <p:sp>
        <p:nvSpPr>
          <p:cNvPr id="12" name="TextBox 11">
            <a:extLst>
              <a:ext uri="{FF2B5EF4-FFF2-40B4-BE49-F238E27FC236}">
                <a16:creationId xmlns:a16="http://schemas.microsoft.com/office/drawing/2014/main" id="{64D21C95-C4D9-622F-9970-9BACA4E2FDA4}"/>
              </a:ext>
            </a:extLst>
          </p:cNvPr>
          <p:cNvSpPr txBox="1"/>
          <p:nvPr/>
        </p:nvSpPr>
        <p:spPr>
          <a:xfrm>
            <a:off x="574036" y="3971109"/>
            <a:ext cx="3896519" cy="646331"/>
          </a:xfrm>
          <a:prstGeom prst="rect">
            <a:avLst/>
          </a:prstGeom>
          <a:noFill/>
        </p:spPr>
        <p:txBody>
          <a:bodyPr wrap="square" rtlCol="0">
            <a:spAutoFit/>
          </a:bodyPr>
          <a:lstStyle/>
          <a:p>
            <a:r>
              <a:rPr lang="en-US" dirty="0">
                <a:solidFill>
                  <a:srgbClr val="000000"/>
                </a:solidFill>
              </a:rPr>
              <a:t>Download </a:t>
            </a:r>
          </a:p>
          <a:p>
            <a:r>
              <a:rPr lang="en-US" dirty="0">
                <a:solidFill>
                  <a:srgbClr val="000000"/>
                </a:solidFill>
              </a:rPr>
              <a:t>Presentation </a:t>
            </a:r>
          </a:p>
        </p:txBody>
      </p:sp>
      <p:sp>
        <p:nvSpPr>
          <p:cNvPr id="13" name="TextBox 12">
            <a:extLst>
              <a:ext uri="{FF2B5EF4-FFF2-40B4-BE49-F238E27FC236}">
                <a16:creationId xmlns:a16="http://schemas.microsoft.com/office/drawing/2014/main" id="{ECABD8C2-97FB-622C-98D8-55D4E72B6A0E}"/>
              </a:ext>
            </a:extLst>
          </p:cNvPr>
          <p:cNvSpPr txBox="1"/>
          <p:nvPr/>
        </p:nvSpPr>
        <p:spPr>
          <a:xfrm>
            <a:off x="4120121" y="3929769"/>
            <a:ext cx="2682643" cy="646331"/>
          </a:xfrm>
          <a:prstGeom prst="rect">
            <a:avLst/>
          </a:prstGeom>
          <a:noFill/>
        </p:spPr>
        <p:txBody>
          <a:bodyPr wrap="square" rtlCol="0">
            <a:spAutoFit/>
          </a:bodyPr>
          <a:lstStyle/>
          <a:p>
            <a:r>
              <a:rPr lang="en-US" dirty="0">
                <a:solidFill>
                  <a:srgbClr val="000000"/>
                </a:solidFill>
              </a:rPr>
              <a:t>Download</a:t>
            </a:r>
          </a:p>
          <a:p>
            <a:r>
              <a:rPr lang="en-US" dirty="0">
                <a:solidFill>
                  <a:srgbClr val="000000"/>
                </a:solidFill>
              </a:rPr>
              <a:t>Line Card</a:t>
            </a:r>
          </a:p>
        </p:txBody>
      </p:sp>
      <p:pic>
        <p:nvPicPr>
          <p:cNvPr id="15" name="Picture 14">
            <a:extLst>
              <a:ext uri="{FF2B5EF4-FFF2-40B4-BE49-F238E27FC236}">
                <a16:creationId xmlns:a16="http://schemas.microsoft.com/office/drawing/2014/main" id="{3C327F9A-696A-D09D-F918-8A8EFD872432}"/>
              </a:ext>
            </a:extLst>
          </p:cNvPr>
          <p:cNvPicPr>
            <a:picLocks noChangeAspect="1"/>
          </p:cNvPicPr>
          <p:nvPr/>
        </p:nvPicPr>
        <p:blipFill>
          <a:blip r:embed="rId8"/>
          <a:stretch>
            <a:fillRect/>
          </a:stretch>
        </p:blipFill>
        <p:spPr>
          <a:xfrm>
            <a:off x="5373188" y="3696126"/>
            <a:ext cx="1801128" cy="18011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repeatCount="indefinite"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8380F91-1095-111C-EB20-3B7C397F60B7}"/>
              </a:ext>
            </a:extLst>
          </p:cNvPr>
          <p:cNvSpPr/>
          <p:nvPr/>
        </p:nvSpPr>
        <p:spPr>
          <a:xfrm>
            <a:off x="-1588" y="4213225"/>
            <a:ext cx="9144001" cy="2308225"/>
          </a:xfrm>
          <a:prstGeom prst="rect">
            <a:avLst/>
          </a:prstGeom>
          <a:gradFill>
            <a:gsLst>
              <a:gs pos="50000">
                <a:schemeClr val="bg1"/>
              </a:gs>
              <a:gs pos="100000">
                <a:schemeClr val="bg1">
                  <a:lumMod val="75000"/>
                </a:schemeClr>
              </a:gs>
              <a:gs pos="74000">
                <a:schemeClr val="bg1">
                  <a:lumMod val="9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grpSp>
        <p:nvGrpSpPr>
          <p:cNvPr id="2" name="Group 3">
            <a:extLst>
              <a:ext uri="{FF2B5EF4-FFF2-40B4-BE49-F238E27FC236}">
                <a16:creationId xmlns:a16="http://schemas.microsoft.com/office/drawing/2014/main" id="{CC9FB2EB-F722-8926-D713-12749B3D78C4}"/>
              </a:ext>
            </a:extLst>
          </p:cNvPr>
          <p:cNvGrpSpPr>
            <a:grpSpLocks/>
          </p:cNvGrpSpPr>
          <p:nvPr/>
        </p:nvGrpSpPr>
        <p:grpSpPr bwMode="auto">
          <a:xfrm>
            <a:off x="0" y="0"/>
            <a:ext cx="7062788" cy="892175"/>
            <a:chOff x="0" y="0"/>
            <a:chExt cx="7062788" cy="892175"/>
          </a:xfrm>
        </p:grpSpPr>
        <p:sp>
          <p:nvSpPr>
            <p:cNvPr id="16406" name="TextBox 43">
              <a:extLst>
                <a:ext uri="{FF2B5EF4-FFF2-40B4-BE49-F238E27FC236}">
                  <a16:creationId xmlns:a16="http://schemas.microsoft.com/office/drawing/2014/main" id="{9EF50902-9C0A-AE98-EEA3-CF1B8E565812}"/>
                </a:ext>
              </a:extLst>
            </p:cNvPr>
            <p:cNvSpPr txBox="1">
              <a:spLocks noChangeArrowheads="1"/>
            </p:cNvSpPr>
            <p:nvPr/>
          </p:nvSpPr>
          <p:spPr bwMode="auto">
            <a:xfrm>
              <a:off x="314325" y="600075"/>
              <a:ext cx="1816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300" b="1">
                  <a:solidFill>
                    <a:srgbClr val="000000"/>
                  </a:solidFill>
                  <a:latin typeface="Calibri" panose="020F0502020204030204" pitchFamily="34" charset="0"/>
                </a:rPr>
                <a:t>Sub headline</a:t>
              </a:r>
            </a:p>
          </p:txBody>
        </p:sp>
        <p:sp>
          <p:nvSpPr>
            <p:cNvPr id="16407" name="TextBox 54">
              <a:extLst>
                <a:ext uri="{FF2B5EF4-FFF2-40B4-BE49-F238E27FC236}">
                  <a16:creationId xmlns:a16="http://schemas.microsoft.com/office/drawing/2014/main" id="{CC7F77A2-9416-BE30-ED38-E1E8C0A7EA07}"/>
                </a:ext>
              </a:extLst>
            </p:cNvPr>
            <p:cNvSpPr txBox="1">
              <a:spLocks noChangeArrowheads="1"/>
            </p:cNvSpPr>
            <p:nvPr/>
          </p:nvSpPr>
          <p:spPr bwMode="auto">
            <a:xfrm>
              <a:off x="314325" y="377825"/>
              <a:ext cx="18954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nb-NO" altLang="en-US" sz="1500" b="1">
                  <a:solidFill>
                    <a:srgbClr val="262626"/>
                  </a:solidFill>
                  <a:latin typeface="Calibri" panose="020F0502020204030204" pitchFamily="34" charset="0"/>
                </a:rPr>
                <a:t>AGENDA</a:t>
              </a:r>
              <a:endParaRPr lang="en-GB" altLang="en-US" sz="1500">
                <a:solidFill>
                  <a:srgbClr val="262626"/>
                </a:solidFill>
                <a:latin typeface="Calibri" panose="020F0502020204030204" pitchFamily="34" charset="0"/>
              </a:endParaRPr>
            </a:p>
          </p:txBody>
        </p:sp>
        <p:sp>
          <p:nvSpPr>
            <p:cNvPr id="5" name="Rectangle 4">
              <a:extLst>
                <a:ext uri="{FF2B5EF4-FFF2-40B4-BE49-F238E27FC236}">
                  <a16:creationId xmlns:a16="http://schemas.microsoft.com/office/drawing/2014/main" id="{802BBCA6-0A82-7D24-1C8E-2F945285337E}"/>
                </a:ext>
              </a:extLst>
            </p:cNvPr>
            <p:cNvSpPr/>
            <p:nvPr/>
          </p:nvSpPr>
          <p:spPr>
            <a:xfrm>
              <a:off x="0" y="0"/>
              <a:ext cx="7062788" cy="892175"/>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nb-NO" altLang="en-US" sz="1800">
                <a:solidFill>
                  <a:srgbClr val="FFFFFF"/>
                </a:solidFill>
                <a:latin typeface="Calibri" panose="020F0502020204030204" pitchFamily="34" charset="0"/>
              </a:endParaRPr>
            </a:p>
          </p:txBody>
        </p:sp>
        <p:sp>
          <p:nvSpPr>
            <p:cNvPr id="16409" name="TextBox 54">
              <a:extLst>
                <a:ext uri="{FF2B5EF4-FFF2-40B4-BE49-F238E27FC236}">
                  <a16:creationId xmlns:a16="http://schemas.microsoft.com/office/drawing/2014/main" id="{CDE3C631-4A54-C3E5-3108-094A876A0ECD}"/>
                </a:ext>
              </a:extLst>
            </p:cNvPr>
            <p:cNvSpPr txBox="1">
              <a:spLocks noChangeArrowheads="1"/>
            </p:cNvSpPr>
            <p:nvPr/>
          </p:nvSpPr>
          <p:spPr bwMode="auto">
            <a:xfrm>
              <a:off x="314325" y="377825"/>
              <a:ext cx="2514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nb-NO" altLang="en-US" sz="1500" b="1">
                  <a:solidFill>
                    <a:srgbClr val="262626"/>
                  </a:solidFill>
                  <a:latin typeface="Calibri" panose="020F0502020204030204" pitchFamily="34" charset="0"/>
                </a:rPr>
                <a:t>AGENDA</a:t>
              </a:r>
              <a:endParaRPr lang="en-GB" altLang="en-US" sz="1500">
                <a:solidFill>
                  <a:srgbClr val="262626"/>
                </a:solidFill>
                <a:latin typeface="Calibri" panose="020F0502020204030204" pitchFamily="34" charset="0"/>
              </a:endParaRPr>
            </a:p>
          </p:txBody>
        </p:sp>
      </p:grpSp>
      <p:grpSp>
        <p:nvGrpSpPr>
          <p:cNvPr id="3" name="Group 5">
            <a:extLst>
              <a:ext uri="{FF2B5EF4-FFF2-40B4-BE49-F238E27FC236}">
                <a16:creationId xmlns:a16="http://schemas.microsoft.com/office/drawing/2014/main" id="{B2D784F9-9FA3-79EC-A485-AF7A97E700CA}"/>
              </a:ext>
            </a:extLst>
          </p:cNvPr>
          <p:cNvGrpSpPr>
            <a:grpSpLocks/>
          </p:cNvGrpSpPr>
          <p:nvPr/>
        </p:nvGrpSpPr>
        <p:grpSpPr bwMode="auto">
          <a:xfrm>
            <a:off x="7059613" y="0"/>
            <a:ext cx="2084387" cy="1236663"/>
            <a:chOff x="7059613" y="0"/>
            <a:chExt cx="2084387" cy="1236663"/>
          </a:xfrm>
        </p:grpSpPr>
        <p:pic>
          <p:nvPicPr>
            <p:cNvPr id="16404" name="Billede 31" descr="dreamstime_Blue Ocean.jpg">
              <a:extLst>
                <a:ext uri="{FF2B5EF4-FFF2-40B4-BE49-F238E27FC236}">
                  <a16:creationId xmlns:a16="http://schemas.microsoft.com/office/drawing/2014/main" id="{336E2A86-B2C1-E205-A4CF-1A213B8309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59613" y="0"/>
              <a:ext cx="208280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53ED52E3-D4F6-C18C-5820-75DEC1617D84}"/>
                </a:ext>
              </a:extLst>
            </p:cNvPr>
            <p:cNvSpPr/>
            <p:nvPr/>
          </p:nvSpPr>
          <p:spPr>
            <a:xfrm>
              <a:off x="7062788" y="879475"/>
              <a:ext cx="2081212" cy="357188"/>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nb-NO" altLang="en-US" sz="1800">
                <a:solidFill>
                  <a:srgbClr val="FFFFFF"/>
                </a:solidFill>
                <a:latin typeface="Calibri" panose="020F0502020204030204" pitchFamily="34" charset="0"/>
              </a:endParaRPr>
            </a:p>
          </p:txBody>
        </p:sp>
      </p:grpSp>
      <p:grpSp>
        <p:nvGrpSpPr>
          <p:cNvPr id="4" name="Group 2">
            <a:extLst>
              <a:ext uri="{FF2B5EF4-FFF2-40B4-BE49-F238E27FC236}">
                <a16:creationId xmlns:a16="http://schemas.microsoft.com/office/drawing/2014/main" id="{B91F0E5A-F9D6-B930-8704-6505A4B46CCE}"/>
              </a:ext>
            </a:extLst>
          </p:cNvPr>
          <p:cNvGrpSpPr>
            <a:grpSpLocks/>
          </p:cNvGrpSpPr>
          <p:nvPr/>
        </p:nvGrpSpPr>
        <p:grpSpPr bwMode="auto">
          <a:xfrm>
            <a:off x="0" y="879475"/>
            <a:ext cx="7062788" cy="357188"/>
            <a:chOff x="0" y="879475"/>
            <a:chExt cx="7062788" cy="357188"/>
          </a:xfrm>
        </p:grpSpPr>
        <p:sp>
          <p:nvSpPr>
            <p:cNvPr id="7" name="Rectangle 6">
              <a:extLst>
                <a:ext uri="{FF2B5EF4-FFF2-40B4-BE49-F238E27FC236}">
                  <a16:creationId xmlns:a16="http://schemas.microsoft.com/office/drawing/2014/main" id="{FC24EC0D-4935-0B34-8ACB-3A057DF1E054}"/>
                </a:ext>
              </a:extLst>
            </p:cNvPr>
            <p:cNvSpPr/>
            <p:nvPr/>
          </p:nvSpPr>
          <p:spPr>
            <a:xfrm>
              <a:off x="0" y="879475"/>
              <a:ext cx="7062788" cy="357188"/>
            </a:xfrm>
            <a:prstGeom prst="rect">
              <a:avLst/>
            </a:prstGeom>
            <a:solidFill>
              <a:srgbClr val="595959"/>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nb-NO" altLang="en-US" sz="1800">
                <a:solidFill>
                  <a:srgbClr val="FFFFFF"/>
                </a:solidFill>
                <a:latin typeface="Calibri" panose="020F0502020204030204" pitchFamily="34" charset="0"/>
              </a:endParaRPr>
            </a:p>
          </p:txBody>
        </p:sp>
        <p:sp>
          <p:nvSpPr>
            <p:cNvPr id="16403" name="TextBox 43">
              <a:extLst>
                <a:ext uri="{FF2B5EF4-FFF2-40B4-BE49-F238E27FC236}">
                  <a16:creationId xmlns:a16="http://schemas.microsoft.com/office/drawing/2014/main" id="{4B654121-E69E-F66A-C8B6-81BC0B95DD08}"/>
                </a:ext>
              </a:extLst>
            </p:cNvPr>
            <p:cNvSpPr txBox="1">
              <a:spLocks noChangeArrowheads="1"/>
            </p:cNvSpPr>
            <p:nvPr/>
          </p:nvSpPr>
          <p:spPr bwMode="auto">
            <a:xfrm>
              <a:off x="314325" y="892175"/>
              <a:ext cx="3016104"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300" b="1" dirty="0">
                  <a:solidFill>
                    <a:schemeClr val="bg1"/>
                  </a:solidFill>
                  <a:latin typeface="Calibri" panose="020F0502020204030204" pitchFamily="34" charset="0"/>
                </a:rPr>
                <a:t>Managed IT is not enough</a:t>
              </a:r>
            </a:p>
          </p:txBody>
        </p:sp>
      </p:grpSp>
      <p:sp>
        <p:nvSpPr>
          <p:cNvPr id="14349" name="Tekstboks 12">
            <a:extLst>
              <a:ext uri="{FF2B5EF4-FFF2-40B4-BE49-F238E27FC236}">
                <a16:creationId xmlns:a16="http://schemas.microsoft.com/office/drawing/2014/main" id="{439D9F97-866A-08BC-E3EE-1804012C1614}"/>
              </a:ext>
            </a:extLst>
          </p:cNvPr>
          <p:cNvSpPr txBox="1">
            <a:spLocks noChangeArrowheads="1"/>
          </p:cNvSpPr>
          <p:nvPr/>
        </p:nvSpPr>
        <p:spPr bwMode="auto">
          <a:xfrm>
            <a:off x="601879" y="1723672"/>
            <a:ext cx="3838575"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1500" b="1" dirty="0">
                <a:solidFill>
                  <a:srgbClr val="353637"/>
                </a:solidFill>
                <a:latin typeface="OCR A Extended" panose="02010509020102010303" pitchFamily="50" charset="0"/>
              </a:rPr>
              <a:t>TeamOne.Support</a:t>
            </a:r>
          </a:p>
          <a:p>
            <a:pPr eaLnBrk="1" hangingPunct="1"/>
            <a:r>
              <a:rPr lang="en-US" altLang="en-US" sz="1300" dirty="0">
                <a:solidFill>
                  <a:srgbClr val="000000"/>
                </a:solidFill>
                <a:latin typeface="Calibri" panose="020F0502020204030204" pitchFamily="34" charset="0"/>
              </a:rPr>
              <a:t>Unique Security Focused Perspective</a:t>
            </a:r>
          </a:p>
          <a:p>
            <a:pPr eaLnBrk="1" hangingPunct="1"/>
            <a:endParaRPr lang="en-US" altLang="en-US" sz="1300" b="1" dirty="0">
              <a:solidFill>
                <a:srgbClr val="000000"/>
              </a:solidFill>
              <a:latin typeface="Calibri" panose="020F0502020204030204" pitchFamily="34" charset="0"/>
            </a:endParaRPr>
          </a:p>
          <a:p>
            <a:pPr eaLnBrk="1" hangingPunct="1"/>
            <a:endParaRPr lang="en-US" altLang="en-US" sz="1300" b="1" dirty="0">
              <a:solidFill>
                <a:srgbClr val="000000"/>
              </a:solidFill>
              <a:latin typeface="Calibri" panose="020F0502020204030204" pitchFamily="34" charset="0"/>
            </a:endParaRPr>
          </a:p>
          <a:p>
            <a:pPr eaLnBrk="1" hangingPunct="1"/>
            <a:endParaRPr lang="da-DK" altLang="en-US" sz="1400" dirty="0">
              <a:solidFill>
                <a:srgbClr val="000000"/>
              </a:solidFill>
              <a:latin typeface="Calibri" panose="020F0502020204030204" pitchFamily="34" charset="0"/>
            </a:endParaRPr>
          </a:p>
        </p:txBody>
      </p:sp>
      <p:grpSp>
        <p:nvGrpSpPr>
          <p:cNvPr id="6" name="Group 7">
            <a:extLst>
              <a:ext uri="{FF2B5EF4-FFF2-40B4-BE49-F238E27FC236}">
                <a16:creationId xmlns:a16="http://schemas.microsoft.com/office/drawing/2014/main" id="{6EAA8580-521B-8E61-C9A5-51A521704A3F}"/>
              </a:ext>
            </a:extLst>
          </p:cNvPr>
          <p:cNvGrpSpPr>
            <a:grpSpLocks/>
          </p:cNvGrpSpPr>
          <p:nvPr/>
        </p:nvGrpSpPr>
        <p:grpSpPr bwMode="auto">
          <a:xfrm>
            <a:off x="4537075" y="1962150"/>
            <a:ext cx="3535363" cy="3448050"/>
            <a:chOff x="4537075" y="1962332"/>
            <a:chExt cx="3535361" cy="3447883"/>
          </a:xfrm>
        </p:grpSpPr>
        <p:sp>
          <p:nvSpPr>
            <p:cNvPr id="15" name="Rektangel 40">
              <a:extLst>
                <a:ext uri="{FF2B5EF4-FFF2-40B4-BE49-F238E27FC236}">
                  <a16:creationId xmlns:a16="http://schemas.microsoft.com/office/drawing/2014/main" id="{735653CB-ED2B-FFE5-8349-13C963EBBDE4}"/>
                </a:ext>
              </a:extLst>
            </p:cNvPr>
            <p:cNvSpPr>
              <a:spLocks noChangeArrowheads="1"/>
            </p:cNvSpPr>
            <p:nvPr/>
          </p:nvSpPr>
          <p:spPr bwMode="auto">
            <a:xfrm rot="556523">
              <a:off x="4623028" y="1962332"/>
              <a:ext cx="3449408" cy="3447883"/>
            </a:xfrm>
            <a:prstGeom prst="rect">
              <a:avLst/>
            </a:prstGeom>
            <a:solidFill>
              <a:schemeClr val="bg2">
                <a:lumMod val="95000"/>
              </a:schemeClr>
            </a:solidFill>
            <a:ln w="25400">
              <a:noFill/>
              <a:miter lim="800000"/>
              <a:headEnd/>
              <a:tailEnd/>
            </a:ln>
            <a:effectLst>
              <a:outerShdw blurRad="63500" dist="25400" dir="2700000" algn="tl" rotWithShape="0">
                <a:schemeClr val="tx2">
                  <a:lumMod val="50000"/>
                  <a:alpha val="39999"/>
                </a:schemeClr>
              </a:outerShdw>
              <a:reflection stA="50000" endPos="18000" dist="12700" dir="5400000" sy="-100000" algn="bl" rotWithShape="0"/>
            </a:effectLst>
          </p:spPr>
          <p:txBody>
            <a:bodyPr anchor="ctr"/>
            <a:lstStyle/>
            <a:p>
              <a:pPr indent="-342900" algn="ctr" defTabSz="914400">
                <a:buFont typeface="Calibri" pitchFamily="-108" charset="0"/>
                <a:buAutoNum type="arabicPeriod"/>
                <a:defRPr/>
              </a:pPr>
              <a:endParaRPr noProof="1">
                <a:solidFill>
                  <a:srgbClr val="FFFFFF"/>
                </a:solidFill>
                <a:latin typeface="Calibri" pitchFamily="-108" charset="0"/>
                <a:ea typeface="ＭＳ Ｐゴシック" pitchFamily="-108" charset="-128"/>
                <a:cs typeface="ＭＳ Ｐゴシック" pitchFamily="-108" charset="-128"/>
              </a:endParaRPr>
            </a:p>
          </p:txBody>
        </p:sp>
        <p:sp>
          <p:nvSpPr>
            <p:cNvPr id="16400" name="Tekstboks 12">
              <a:extLst>
                <a:ext uri="{FF2B5EF4-FFF2-40B4-BE49-F238E27FC236}">
                  <a16:creationId xmlns:a16="http://schemas.microsoft.com/office/drawing/2014/main" id="{45241F79-70E9-0E99-9A5A-49B2074FC684}"/>
                </a:ext>
              </a:extLst>
            </p:cNvPr>
            <p:cNvSpPr txBox="1">
              <a:spLocks noChangeArrowheads="1"/>
            </p:cNvSpPr>
            <p:nvPr/>
          </p:nvSpPr>
          <p:spPr bwMode="auto">
            <a:xfrm rot="582734">
              <a:off x="4537075" y="4879839"/>
              <a:ext cx="3335338" cy="29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300" b="1" dirty="0">
                  <a:solidFill>
                    <a:srgbClr val="000000"/>
                  </a:solidFill>
                  <a:latin typeface="Calibri" panose="020F0502020204030204" pitchFamily="34" charset="0"/>
                </a:rPr>
                <a:t>What you don’t know CAN hurt you</a:t>
              </a:r>
            </a:p>
          </p:txBody>
        </p:sp>
        <p:pic>
          <p:nvPicPr>
            <p:cNvPr id="16401" name="Billede 50">
              <a:extLst>
                <a:ext uri="{FF2B5EF4-FFF2-40B4-BE49-F238E27FC236}">
                  <a16:creationId xmlns:a16="http://schemas.microsoft.com/office/drawing/2014/main" id="{0A84D93A-B4D3-3473-5B7E-C2A9C9353D3B}"/>
                </a:ext>
              </a:extLst>
            </p:cNvPr>
            <p:cNvPicPr>
              <a:picLocks noChangeAspect="1"/>
            </p:cNvPicPr>
            <p:nvPr/>
          </p:nvPicPr>
          <p:blipFill>
            <a:blip r:embed="rId3"/>
            <a:srcRect/>
            <a:stretch/>
          </p:blipFill>
          <p:spPr bwMode="auto">
            <a:xfrm rot="585778">
              <a:off x="5048507" y="2092083"/>
              <a:ext cx="2679828"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Tekstboks 12">
            <a:extLst>
              <a:ext uri="{FF2B5EF4-FFF2-40B4-BE49-F238E27FC236}">
                <a16:creationId xmlns:a16="http://schemas.microsoft.com/office/drawing/2014/main" id="{62330EE1-9F6A-68C8-CEB9-A1CF3FD59328}"/>
              </a:ext>
            </a:extLst>
          </p:cNvPr>
          <p:cNvSpPr txBox="1">
            <a:spLocks noChangeArrowheads="1"/>
          </p:cNvSpPr>
          <p:nvPr/>
        </p:nvSpPr>
        <p:spPr bwMode="auto">
          <a:xfrm>
            <a:off x="601879" y="2293585"/>
            <a:ext cx="3838575"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1500" b="1" dirty="0">
                <a:solidFill>
                  <a:srgbClr val="353637"/>
                </a:solidFill>
                <a:latin typeface="Calibri" panose="020F0502020204030204" pitchFamily="34" charset="0"/>
              </a:rPr>
              <a:t>What Lies Beneath</a:t>
            </a:r>
          </a:p>
          <a:p>
            <a:pPr eaLnBrk="1" hangingPunct="1"/>
            <a:r>
              <a:rPr lang="en-US" altLang="en-US" sz="1300" dirty="0">
                <a:solidFill>
                  <a:srgbClr val="000000"/>
                </a:solidFill>
                <a:latin typeface="Calibri" panose="020F0502020204030204" pitchFamily="34" charset="0"/>
              </a:rPr>
              <a:t>Hidden Dangers</a:t>
            </a:r>
          </a:p>
          <a:p>
            <a:pPr eaLnBrk="1" hangingPunct="1"/>
            <a:endParaRPr lang="en-US" altLang="en-US" sz="1300" b="1" dirty="0">
              <a:solidFill>
                <a:srgbClr val="000000"/>
              </a:solidFill>
              <a:latin typeface="Calibri" panose="020F0502020204030204" pitchFamily="34" charset="0"/>
            </a:endParaRPr>
          </a:p>
          <a:p>
            <a:pPr eaLnBrk="1" hangingPunct="1"/>
            <a:endParaRPr lang="en-US" altLang="en-US" sz="1300" b="1" dirty="0">
              <a:solidFill>
                <a:srgbClr val="000000"/>
              </a:solidFill>
              <a:latin typeface="Calibri" panose="020F0502020204030204" pitchFamily="34" charset="0"/>
            </a:endParaRPr>
          </a:p>
          <a:p>
            <a:pPr eaLnBrk="1" hangingPunct="1"/>
            <a:endParaRPr lang="da-DK" altLang="en-US" sz="1400" dirty="0">
              <a:solidFill>
                <a:srgbClr val="000000"/>
              </a:solidFill>
              <a:latin typeface="Calibri" panose="020F0502020204030204" pitchFamily="34" charset="0"/>
            </a:endParaRPr>
          </a:p>
        </p:txBody>
      </p:sp>
      <p:sp>
        <p:nvSpPr>
          <p:cNvPr id="24" name="Tekstboks 12">
            <a:extLst>
              <a:ext uri="{FF2B5EF4-FFF2-40B4-BE49-F238E27FC236}">
                <a16:creationId xmlns:a16="http://schemas.microsoft.com/office/drawing/2014/main" id="{12F1096C-99E0-0430-FDAE-5282ED383E90}"/>
              </a:ext>
            </a:extLst>
          </p:cNvPr>
          <p:cNvSpPr txBox="1">
            <a:spLocks noChangeArrowheads="1"/>
          </p:cNvSpPr>
          <p:nvPr/>
        </p:nvSpPr>
        <p:spPr bwMode="auto">
          <a:xfrm>
            <a:off x="619125" y="2878138"/>
            <a:ext cx="3838575"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1500" b="1" dirty="0">
                <a:solidFill>
                  <a:srgbClr val="353637"/>
                </a:solidFill>
                <a:latin typeface="Calibri" panose="020F0502020204030204" pitchFamily="34" charset="0"/>
              </a:rPr>
              <a:t>Data Privacy Risks</a:t>
            </a:r>
          </a:p>
          <a:p>
            <a:pPr eaLnBrk="1" hangingPunct="1"/>
            <a:r>
              <a:rPr lang="en-US" altLang="en-US" sz="1300" dirty="0">
                <a:solidFill>
                  <a:srgbClr val="000000"/>
                </a:solidFill>
                <a:latin typeface="Calibri" panose="020F0502020204030204" pitchFamily="34" charset="0"/>
              </a:rPr>
              <a:t>Regulatory Compliance, State and Federal Laws</a:t>
            </a:r>
          </a:p>
          <a:p>
            <a:pPr eaLnBrk="1" hangingPunct="1"/>
            <a:endParaRPr lang="en-US" altLang="en-US" sz="1300" b="1" dirty="0">
              <a:solidFill>
                <a:srgbClr val="000000"/>
              </a:solidFill>
              <a:latin typeface="Calibri" panose="020F0502020204030204" pitchFamily="34" charset="0"/>
            </a:endParaRPr>
          </a:p>
          <a:p>
            <a:pPr eaLnBrk="1" hangingPunct="1"/>
            <a:endParaRPr lang="en-US" altLang="en-US" sz="1300" b="1" dirty="0">
              <a:solidFill>
                <a:srgbClr val="000000"/>
              </a:solidFill>
              <a:latin typeface="Calibri" panose="020F0502020204030204" pitchFamily="34" charset="0"/>
            </a:endParaRPr>
          </a:p>
          <a:p>
            <a:pPr eaLnBrk="1" hangingPunct="1"/>
            <a:endParaRPr lang="da-DK" altLang="en-US" sz="1400" dirty="0">
              <a:solidFill>
                <a:srgbClr val="000000"/>
              </a:solidFill>
              <a:latin typeface="Calibri" panose="020F0502020204030204" pitchFamily="34" charset="0"/>
            </a:endParaRPr>
          </a:p>
        </p:txBody>
      </p:sp>
      <p:sp>
        <p:nvSpPr>
          <p:cNvPr id="25" name="Tekstboks 12">
            <a:extLst>
              <a:ext uri="{FF2B5EF4-FFF2-40B4-BE49-F238E27FC236}">
                <a16:creationId xmlns:a16="http://schemas.microsoft.com/office/drawing/2014/main" id="{99C30C3E-7BDE-35D1-290C-39049D78C2A8}"/>
              </a:ext>
            </a:extLst>
          </p:cNvPr>
          <p:cNvSpPr txBox="1">
            <a:spLocks noChangeArrowheads="1"/>
          </p:cNvSpPr>
          <p:nvPr/>
        </p:nvSpPr>
        <p:spPr bwMode="auto">
          <a:xfrm>
            <a:off x="601879" y="3431822"/>
            <a:ext cx="3838575"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1500" b="1" dirty="0">
                <a:solidFill>
                  <a:srgbClr val="353637"/>
                </a:solidFill>
                <a:latin typeface="Calibri" panose="020F0502020204030204" pitchFamily="34" charset="0"/>
              </a:rPr>
              <a:t>The Best Of Times..</a:t>
            </a:r>
          </a:p>
          <a:p>
            <a:pPr eaLnBrk="1" hangingPunct="1"/>
            <a:r>
              <a:rPr lang="en-US" altLang="en-US" sz="1300" dirty="0">
                <a:solidFill>
                  <a:srgbClr val="000000"/>
                </a:solidFill>
                <a:latin typeface="Calibri" panose="020F0502020204030204" pitchFamily="34" charset="0"/>
              </a:rPr>
              <a:t>The worst of Times</a:t>
            </a:r>
          </a:p>
          <a:p>
            <a:pPr eaLnBrk="1" hangingPunct="1"/>
            <a:endParaRPr lang="en-US" altLang="en-US" sz="1300" b="1" dirty="0">
              <a:solidFill>
                <a:srgbClr val="000000"/>
              </a:solidFill>
              <a:latin typeface="Calibri" panose="020F0502020204030204" pitchFamily="34" charset="0"/>
            </a:endParaRPr>
          </a:p>
          <a:p>
            <a:pPr eaLnBrk="1" hangingPunct="1"/>
            <a:endParaRPr lang="en-US" altLang="en-US" sz="1300" b="1" dirty="0">
              <a:solidFill>
                <a:srgbClr val="000000"/>
              </a:solidFill>
              <a:latin typeface="Calibri" panose="020F0502020204030204" pitchFamily="34" charset="0"/>
            </a:endParaRPr>
          </a:p>
          <a:p>
            <a:pPr eaLnBrk="1" hangingPunct="1"/>
            <a:endParaRPr lang="da-DK" altLang="en-US" sz="1400" dirty="0">
              <a:solidFill>
                <a:srgbClr val="000000"/>
              </a:solidFill>
              <a:latin typeface="Calibri" panose="020F0502020204030204" pitchFamily="34" charset="0"/>
            </a:endParaRPr>
          </a:p>
        </p:txBody>
      </p:sp>
      <p:sp>
        <p:nvSpPr>
          <p:cNvPr id="26" name="Tekstboks 12">
            <a:extLst>
              <a:ext uri="{FF2B5EF4-FFF2-40B4-BE49-F238E27FC236}">
                <a16:creationId xmlns:a16="http://schemas.microsoft.com/office/drawing/2014/main" id="{6718401D-862D-6B3F-0FD6-A4D59D63ACE8}"/>
              </a:ext>
            </a:extLst>
          </p:cNvPr>
          <p:cNvSpPr txBox="1">
            <a:spLocks noChangeArrowheads="1"/>
          </p:cNvSpPr>
          <p:nvPr/>
        </p:nvSpPr>
        <p:spPr bwMode="auto">
          <a:xfrm>
            <a:off x="626247" y="3933032"/>
            <a:ext cx="3838575"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1500" b="1" dirty="0">
                <a:solidFill>
                  <a:srgbClr val="353637"/>
                </a:solidFill>
                <a:latin typeface="Calibri" panose="020F0502020204030204" pitchFamily="34" charset="0"/>
              </a:rPr>
              <a:t>Protecting you FROM IT</a:t>
            </a:r>
          </a:p>
          <a:p>
            <a:pPr eaLnBrk="1" hangingPunct="1"/>
            <a:endParaRPr lang="en-US" altLang="en-US" sz="1300" b="1" dirty="0">
              <a:solidFill>
                <a:srgbClr val="000000"/>
              </a:solidFill>
              <a:latin typeface="Calibri" panose="020F0502020204030204" pitchFamily="34" charset="0"/>
            </a:endParaRPr>
          </a:p>
          <a:p>
            <a:pPr eaLnBrk="1" hangingPunct="1"/>
            <a:endParaRPr lang="en-US" altLang="en-US" sz="1300" b="1" dirty="0">
              <a:solidFill>
                <a:srgbClr val="000000"/>
              </a:solidFill>
              <a:latin typeface="Calibri" panose="020F0502020204030204" pitchFamily="34" charset="0"/>
            </a:endParaRPr>
          </a:p>
          <a:p>
            <a:pPr eaLnBrk="1" hangingPunct="1"/>
            <a:endParaRPr lang="da-DK" altLang="en-US" sz="1400" dirty="0">
              <a:solidFill>
                <a:srgbClr val="000000"/>
              </a:solidFill>
              <a:latin typeface="Calibri" panose="020F0502020204030204" pitchFamily="34" charset="0"/>
            </a:endParaRPr>
          </a:p>
        </p:txBody>
      </p:sp>
      <p:sp>
        <p:nvSpPr>
          <p:cNvPr id="27" name="Tekstboks 12">
            <a:extLst>
              <a:ext uri="{FF2B5EF4-FFF2-40B4-BE49-F238E27FC236}">
                <a16:creationId xmlns:a16="http://schemas.microsoft.com/office/drawing/2014/main" id="{154C5E93-EA1C-206F-B8F2-A249E15C8485}"/>
              </a:ext>
            </a:extLst>
          </p:cNvPr>
          <p:cNvSpPr txBox="1">
            <a:spLocks noChangeArrowheads="1"/>
          </p:cNvSpPr>
          <p:nvPr/>
        </p:nvSpPr>
        <p:spPr bwMode="auto">
          <a:xfrm>
            <a:off x="610502" y="4397599"/>
            <a:ext cx="3838575"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1500" b="1" dirty="0">
                <a:solidFill>
                  <a:srgbClr val="353637"/>
                </a:solidFill>
                <a:latin typeface="Calibri" panose="020F0502020204030204" pitchFamily="34" charset="0"/>
              </a:rPr>
              <a:t>Protecting Brand Reputation</a:t>
            </a:r>
          </a:p>
          <a:p>
            <a:pPr eaLnBrk="1" hangingPunct="1"/>
            <a:r>
              <a:rPr lang="en-US" altLang="en-US" sz="1300" dirty="0">
                <a:solidFill>
                  <a:srgbClr val="000000"/>
                </a:solidFill>
                <a:latin typeface="Calibri" panose="020F0502020204030204" pitchFamily="34" charset="0"/>
              </a:rPr>
              <a:t>Never enough time to do it right</a:t>
            </a:r>
          </a:p>
          <a:p>
            <a:pPr eaLnBrk="1" hangingPunct="1"/>
            <a:r>
              <a:rPr lang="en-US" altLang="en-US" sz="1300" dirty="0">
                <a:solidFill>
                  <a:srgbClr val="000000"/>
                </a:solidFill>
                <a:latin typeface="Calibri" panose="020F0502020204030204" pitchFamily="34" charset="0"/>
              </a:rPr>
              <a:t>Always enough time to do it over again</a:t>
            </a:r>
          </a:p>
          <a:p>
            <a:pPr eaLnBrk="1" hangingPunct="1"/>
            <a:endParaRPr lang="en-US" altLang="en-US" sz="1300" b="1" dirty="0">
              <a:solidFill>
                <a:srgbClr val="000000"/>
              </a:solidFill>
              <a:latin typeface="Calibri" panose="020F0502020204030204" pitchFamily="34" charset="0"/>
            </a:endParaRPr>
          </a:p>
          <a:p>
            <a:pPr eaLnBrk="1" hangingPunct="1"/>
            <a:endParaRPr lang="en-US" altLang="en-US" sz="1300" b="1" dirty="0">
              <a:solidFill>
                <a:srgbClr val="000000"/>
              </a:solidFill>
              <a:latin typeface="Calibri" panose="020F0502020204030204" pitchFamily="34" charset="0"/>
            </a:endParaRPr>
          </a:p>
          <a:p>
            <a:pPr eaLnBrk="1" hangingPunct="1"/>
            <a:endParaRPr lang="da-DK" altLang="en-US" sz="1400" dirty="0">
              <a:solidFill>
                <a:srgbClr val="000000"/>
              </a:solidFill>
              <a:latin typeface="Calibri" panose="020F0502020204030204" pitchFamily="34" charset="0"/>
            </a:endParaRPr>
          </a:p>
        </p:txBody>
      </p:sp>
      <p:sp>
        <p:nvSpPr>
          <p:cNvPr id="10" name="AutoShape 2">
            <a:extLst>
              <a:ext uri="{FF2B5EF4-FFF2-40B4-BE49-F238E27FC236}">
                <a16:creationId xmlns:a16="http://schemas.microsoft.com/office/drawing/2014/main" id="{936C2B5B-A5EF-A416-37C5-1EC375F4D55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descr="A black text on a white background&#10;&#10;Description automatically generated">
            <a:extLst>
              <a:ext uri="{FF2B5EF4-FFF2-40B4-BE49-F238E27FC236}">
                <a16:creationId xmlns:a16="http://schemas.microsoft.com/office/drawing/2014/main" id="{C96FE91F-3B1A-B7DA-BB64-D4638D4C3D81}"/>
              </a:ext>
            </a:extLst>
          </p:cNvPr>
          <p:cNvPicPr>
            <a:picLocks noChangeAspect="1"/>
          </p:cNvPicPr>
          <p:nvPr/>
        </p:nvPicPr>
        <p:blipFill>
          <a:blip r:embed="rId4"/>
          <a:stretch>
            <a:fillRect/>
          </a:stretch>
        </p:blipFill>
        <p:spPr>
          <a:xfrm>
            <a:off x="4933898" y="6089063"/>
            <a:ext cx="3752168" cy="616027"/>
          </a:xfrm>
          <a:prstGeom prst="rect">
            <a:avLst/>
          </a:prstGeom>
        </p:spPr>
      </p:pic>
      <p:pic>
        <p:nvPicPr>
          <p:cNvPr id="19" name="Picture 18" descr="A close-up of a seal&#10;&#10;Description automatically generated">
            <a:extLst>
              <a:ext uri="{FF2B5EF4-FFF2-40B4-BE49-F238E27FC236}">
                <a16:creationId xmlns:a16="http://schemas.microsoft.com/office/drawing/2014/main" id="{7B1FA5F3-0BA5-A630-0101-DA6F16D21D7C}"/>
              </a:ext>
            </a:extLst>
          </p:cNvPr>
          <p:cNvPicPr>
            <a:picLocks noChangeAspect="1"/>
          </p:cNvPicPr>
          <p:nvPr/>
        </p:nvPicPr>
        <p:blipFill>
          <a:blip r:embed="rId5"/>
          <a:stretch>
            <a:fillRect/>
          </a:stretch>
        </p:blipFill>
        <p:spPr>
          <a:xfrm>
            <a:off x="574036" y="5959964"/>
            <a:ext cx="3271528" cy="7275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3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50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0" presetClass="path" presetSubtype="0" accel="50000" decel="50000" fill="hold" nodeType="withEffect">
                                  <p:stCondLst>
                                    <p:cond delay="0"/>
                                  </p:stCondLst>
                                  <p:childTnLst>
                                    <p:animMotion origin="layout" path="M -0.23594 -0.25185 C -0.35503 -0.20046 -0.47396 -0.14815 -0.43455 -0.10602 C -0.39514 -0.06296 -0.19757 -0.03148 2.77778E-7 0 " pathEditMode="relative" rAng="0" ptsTypes="AAA">
                                      <p:cBhvr>
                                        <p:cTn id="23" dur="2000" fill="hold"/>
                                        <p:tgtEl>
                                          <p:spTgt spid="6"/>
                                        </p:tgtEl>
                                        <p:attrNameLst>
                                          <p:attrName>ppt_x</p:attrName>
                                          <p:attrName>ppt_y</p:attrName>
                                        </p:attrNameLst>
                                      </p:cBhvr>
                                      <p:rCtr x="1476" y="12593"/>
                                    </p:animMotion>
                                  </p:childTnLst>
                                </p:cTn>
                              </p:par>
                              <p:par>
                                <p:cTn id="24" presetID="23" presetClass="entr" presetSubtype="16"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2000" fill="hold"/>
                                        <p:tgtEl>
                                          <p:spTgt spid="6"/>
                                        </p:tgtEl>
                                        <p:attrNameLst>
                                          <p:attrName>ppt_w</p:attrName>
                                        </p:attrNameLst>
                                      </p:cBhvr>
                                      <p:tavLst>
                                        <p:tav tm="0">
                                          <p:val>
                                            <p:fltVal val="0"/>
                                          </p:val>
                                        </p:tav>
                                        <p:tav tm="100000">
                                          <p:val>
                                            <p:strVal val="#ppt_w"/>
                                          </p:val>
                                        </p:tav>
                                      </p:tavLst>
                                    </p:anim>
                                    <p:anim calcmode="lin" valueType="num">
                                      <p:cBhvr>
                                        <p:cTn id="27" dur="20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14349"/>
                                        </p:tgtEl>
                                        <p:attrNameLst>
                                          <p:attrName>style.visibility</p:attrName>
                                        </p:attrNameLst>
                                      </p:cBhvr>
                                      <p:to>
                                        <p:strVal val="visible"/>
                                      </p:to>
                                    </p:set>
                                    <p:anim calcmode="lin" valueType="num">
                                      <p:cBhvr additive="base">
                                        <p:cTn id="32" dur="500"/>
                                        <p:tgtEl>
                                          <p:spTgt spid="14349"/>
                                        </p:tgtEl>
                                        <p:attrNameLst>
                                          <p:attrName>ppt_y</p:attrName>
                                        </p:attrNameLst>
                                      </p:cBhvr>
                                      <p:tavLst>
                                        <p:tav tm="0">
                                          <p:val>
                                            <p:strVal val="#ppt_y+#ppt_h*1.125000"/>
                                          </p:val>
                                        </p:tav>
                                        <p:tav tm="100000">
                                          <p:val>
                                            <p:strVal val="#ppt_y"/>
                                          </p:val>
                                        </p:tav>
                                      </p:tavLst>
                                    </p:anim>
                                    <p:animEffect transition="in" filter="wipe(up)">
                                      <p:cBhvr>
                                        <p:cTn id="33" dur="500"/>
                                        <p:tgtEl>
                                          <p:spTgt spid="1434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additive="base">
                                        <p:cTn id="38" dur="500"/>
                                        <p:tgtEl>
                                          <p:spTgt spid="23"/>
                                        </p:tgtEl>
                                        <p:attrNameLst>
                                          <p:attrName>ppt_y</p:attrName>
                                        </p:attrNameLst>
                                      </p:cBhvr>
                                      <p:tavLst>
                                        <p:tav tm="0">
                                          <p:val>
                                            <p:strVal val="#ppt_y+#ppt_h*1.125000"/>
                                          </p:val>
                                        </p:tav>
                                        <p:tav tm="100000">
                                          <p:val>
                                            <p:strVal val="#ppt_y"/>
                                          </p:val>
                                        </p:tav>
                                      </p:tavLst>
                                    </p:anim>
                                    <p:animEffect transition="in" filter="wipe(up)">
                                      <p:cBhvr>
                                        <p:cTn id="39" dur="500"/>
                                        <p:tgtEl>
                                          <p:spTgt spid="23"/>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2" presetClass="entr" presetSubtype="4"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additive="base">
                                        <p:cTn id="44" dur="500"/>
                                        <p:tgtEl>
                                          <p:spTgt spid="24"/>
                                        </p:tgtEl>
                                        <p:attrNameLst>
                                          <p:attrName>ppt_y</p:attrName>
                                        </p:attrNameLst>
                                      </p:cBhvr>
                                      <p:tavLst>
                                        <p:tav tm="0">
                                          <p:val>
                                            <p:strVal val="#ppt_y+#ppt_h*1.125000"/>
                                          </p:val>
                                        </p:tav>
                                        <p:tav tm="100000">
                                          <p:val>
                                            <p:strVal val="#ppt_y"/>
                                          </p:val>
                                        </p:tav>
                                      </p:tavLst>
                                    </p:anim>
                                    <p:animEffect transition="in" filter="wipe(up)">
                                      <p:cBhvr>
                                        <p:cTn id="45" dur="500"/>
                                        <p:tgtEl>
                                          <p:spTgt spid="24"/>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2" presetClass="entr" presetSubtype="4"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 calcmode="lin" valueType="num">
                                      <p:cBhvr additive="base">
                                        <p:cTn id="50" dur="500"/>
                                        <p:tgtEl>
                                          <p:spTgt spid="25"/>
                                        </p:tgtEl>
                                        <p:attrNameLst>
                                          <p:attrName>ppt_y</p:attrName>
                                        </p:attrNameLst>
                                      </p:cBhvr>
                                      <p:tavLst>
                                        <p:tav tm="0">
                                          <p:val>
                                            <p:strVal val="#ppt_y+#ppt_h*1.125000"/>
                                          </p:val>
                                        </p:tav>
                                        <p:tav tm="100000">
                                          <p:val>
                                            <p:strVal val="#ppt_y"/>
                                          </p:val>
                                        </p:tav>
                                      </p:tavLst>
                                    </p:anim>
                                    <p:animEffect transition="in" filter="wipe(up)">
                                      <p:cBhvr>
                                        <p:cTn id="51" dur="500"/>
                                        <p:tgtEl>
                                          <p:spTgt spid="25"/>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2" presetClass="entr" presetSubtype="4"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 calcmode="lin" valueType="num">
                                      <p:cBhvr additive="base">
                                        <p:cTn id="56" dur="500"/>
                                        <p:tgtEl>
                                          <p:spTgt spid="26"/>
                                        </p:tgtEl>
                                        <p:attrNameLst>
                                          <p:attrName>ppt_y</p:attrName>
                                        </p:attrNameLst>
                                      </p:cBhvr>
                                      <p:tavLst>
                                        <p:tav tm="0">
                                          <p:val>
                                            <p:strVal val="#ppt_y+#ppt_h*1.125000"/>
                                          </p:val>
                                        </p:tav>
                                        <p:tav tm="100000">
                                          <p:val>
                                            <p:strVal val="#ppt_y"/>
                                          </p:val>
                                        </p:tav>
                                      </p:tavLst>
                                    </p:anim>
                                    <p:animEffect transition="in" filter="wipe(up)">
                                      <p:cBhvr>
                                        <p:cTn id="57" dur="500"/>
                                        <p:tgtEl>
                                          <p:spTgt spid="26"/>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2" presetClass="entr" presetSubtype="4"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 calcmode="lin" valueType="num">
                                      <p:cBhvr additive="base">
                                        <p:cTn id="62" dur="500"/>
                                        <p:tgtEl>
                                          <p:spTgt spid="27"/>
                                        </p:tgtEl>
                                        <p:attrNameLst>
                                          <p:attrName>ppt_y</p:attrName>
                                        </p:attrNameLst>
                                      </p:cBhvr>
                                      <p:tavLst>
                                        <p:tav tm="0">
                                          <p:val>
                                            <p:strVal val="#ppt_y+#ppt_h*1.125000"/>
                                          </p:val>
                                        </p:tav>
                                        <p:tav tm="100000">
                                          <p:val>
                                            <p:strVal val="#ppt_y"/>
                                          </p:val>
                                        </p:tav>
                                      </p:tavLst>
                                    </p:anim>
                                    <p:animEffect transition="in" filter="wipe(up)">
                                      <p:cBhvr>
                                        <p:cTn id="6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9" grpId="0"/>
      <p:bldP spid="23" grpId="0"/>
      <p:bldP spid="24" grpId="0"/>
      <p:bldP spid="25" grpId="0"/>
      <p:bldP spid="26"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Billede 31" descr="dreamstime_Blue Ocean.jpg"/>
          <p:cNvPicPr>
            <a:picLocks noChangeAspect="1"/>
          </p:cNvPicPr>
          <p:nvPr/>
        </p:nvPicPr>
        <p:blipFill>
          <a:blip r:embed="rId3">
            <a:extLst>
              <a:ext uri="{28A0092B-C50C-407E-A947-70E740481C1C}">
                <a14:useLocalDpi xmlns:a14="http://schemas.microsoft.com/office/drawing/2010/main" val="0"/>
              </a:ext>
            </a:extLst>
          </a:blip>
          <a:srcRect t="20451" b="40833"/>
          <a:stretch>
            <a:fillRect/>
          </a:stretch>
        </p:blipFill>
        <p:spPr bwMode="auto">
          <a:xfrm flipH="1">
            <a:off x="4763" y="0"/>
            <a:ext cx="9144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illede 31" descr="dreamstime_Blue Ocean.jpg"/>
          <p:cNvPicPr>
            <a:picLocks noChangeAspect="1"/>
          </p:cNvPicPr>
          <p:nvPr/>
        </p:nvPicPr>
        <p:blipFill>
          <a:blip r:embed="rId3">
            <a:extLst>
              <a:ext uri="{28A0092B-C50C-407E-A947-70E740481C1C}">
                <a14:useLocalDpi xmlns:a14="http://schemas.microsoft.com/office/drawing/2010/main" val="0"/>
              </a:ext>
            </a:extLst>
          </a:blip>
          <a:srcRect t="20451" b="40833"/>
          <a:stretch>
            <a:fillRect/>
          </a:stretch>
        </p:blipFill>
        <p:spPr bwMode="auto">
          <a:xfrm>
            <a:off x="0" y="0"/>
            <a:ext cx="91567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Rectangle 4"/>
          <p:cNvSpPr>
            <a:spLocks noChangeArrowheads="1"/>
          </p:cNvSpPr>
          <p:nvPr/>
        </p:nvSpPr>
        <p:spPr bwMode="gray">
          <a:xfrm>
            <a:off x="5486401" y="6162675"/>
            <a:ext cx="28194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801688" eaLnBrk="0" hangingPunct="0">
              <a:defRPr sz="2400">
                <a:solidFill>
                  <a:schemeClr val="tx1"/>
                </a:solidFill>
                <a:latin typeface="Arial" charset="0"/>
                <a:ea typeface="ＭＳ Ｐゴシック" charset="-128"/>
              </a:defRPr>
            </a:lvl1pPr>
            <a:lvl2pPr marL="37931725" indent="-37474525" defTabSz="801688"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r>
              <a:rPr lang="en-US" altLang="en-US" dirty="0">
                <a:solidFill>
                  <a:srgbClr val="171717"/>
                </a:solidFill>
                <a:latin typeface="Pieces of Eight" panose="02000000000000000000" pitchFamily="2" charset="0"/>
              </a:rPr>
              <a:t>Security Priva(eers</a:t>
            </a:r>
          </a:p>
        </p:txBody>
      </p:sp>
      <p:sp>
        <p:nvSpPr>
          <p:cNvPr id="21515" name="Tekstboks 12"/>
          <p:cNvSpPr txBox="1">
            <a:spLocks noChangeArrowheads="1"/>
          </p:cNvSpPr>
          <p:nvPr/>
        </p:nvSpPr>
        <p:spPr bwMode="auto">
          <a:xfrm>
            <a:off x="619124" y="4303455"/>
            <a:ext cx="3838575"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marL="342900" indent="-342900" eaLnBrk="1" hangingPunct="1">
              <a:buFont typeface="Arial" panose="020B0604020202020204" pitchFamily="34" charset="0"/>
              <a:buChar char="•"/>
            </a:pPr>
            <a:r>
              <a:rPr lang="en-US" altLang="en-US" sz="2000" b="1" dirty="0">
                <a:solidFill>
                  <a:srgbClr val="000000"/>
                </a:solidFill>
                <a:latin typeface="Calibri" charset="0"/>
              </a:rPr>
              <a:t>Background in Robotics</a:t>
            </a:r>
          </a:p>
          <a:p>
            <a:pPr marL="342900" indent="-342900" eaLnBrk="1" hangingPunct="1">
              <a:buFont typeface="Arial" panose="020B0604020202020204" pitchFamily="34" charset="0"/>
              <a:buChar char="•"/>
            </a:pPr>
            <a:r>
              <a:rPr lang="en-US" altLang="en-US" sz="2000" b="1" dirty="0">
                <a:solidFill>
                  <a:srgbClr val="000000"/>
                </a:solidFill>
                <a:latin typeface="Calibri" charset="0"/>
              </a:rPr>
              <a:t>Patents in Information Security</a:t>
            </a:r>
          </a:p>
          <a:p>
            <a:pPr marL="342900" indent="-342900" eaLnBrk="1" hangingPunct="1">
              <a:buFont typeface="Arial" panose="020B0604020202020204" pitchFamily="34" charset="0"/>
              <a:buChar char="•"/>
            </a:pPr>
            <a:r>
              <a:rPr lang="en-US" altLang="en-US" sz="2000" b="1" dirty="0">
                <a:solidFill>
                  <a:srgbClr val="000000"/>
                </a:solidFill>
                <a:latin typeface="Calibri" charset="0"/>
              </a:rPr>
              <a:t>Worked with the FBI, US Secret Service</a:t>
            </a:r>
          </a:p>
          <a:p>
            <a:pPr marL="342900" indent="-342900" eaLnBrk="1" hangingPunct="1">
              <a:buFont typeface="Arial" panose="020B0604020202020204" pitchFamily="34" charset="0"/>
              <a:buChar char="•"/>
            </a:pPr>
            <a:r>
              <a:rPr lang="en-US" altLang="en-US" sz="2000" b="1" dirty="0">
                <a:solidFill>
                  <a:srgbClr val="000000"/>
                </a:solidFill>
                <a:latin typeface="Calibri" charset="0"/>
              </a:rPr>
              <a:t>US State Department Secrets</a:t>
            </a:r>
          </a:p>
          <a:p>
            <a:pPr marL="342900" indent="-342900" eaLnBrk="1" hangingPunct="1">
              <a:buFont typeface="Arial" panose="020B0604020202020204" pitchFamily="34" charset="0"/>
              <a:buChar char="•"/>
            </a:pPr>
            <a:endParaRPr lang="da-DK" altLang="en-US" sz="1400" dirty="0">
              <a:solidFill>
                <a:srgbClr val="000000"/>
              </a:solidFill>
              <a:latin typeface="Calibri" charset="0"/>
            </a:endParaRPr>
          </a:p>
        </p:txBody>
      </p:sp>
      <p:sp>
        <p:nvSpPr>
          <p:cNvPr id="21516" name="Tekstboks 12"/>
          <p:cNvSpPr txBox="1">
            <a:spLocks noChangeArrowheads="1"/>
          </p:cNvSpPr>
          <p:nvPr/>
        </p:nvSpPr>
        <p:spPr bwMode="auto">
          <a:xfrm>
            <a:off x="4713990" y="4303455"/>
            <a:ext cx="4248851"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marL="342900" indent="-342900" eaLnBrk="1" hangingPunct="1">
              <a:buFont typeface="Arial" panose="020B0604020202020204" pitchFamily="34" charset="0"/>
              <a:buChar char="•"/>
            </a:pPr>
            <a:r>
              <a:rPr lang="en-US" altLang="en-US" sz="2000" b="1" dirty="0">
                <a:solidFill>
                  <a:srgbClr val="000000"/>
                </a:solidFill>
                <a:latin typeface="Calibri" charset="0"/>
              </a:rPr>
              <a:t>Managed Security 2001-2012</a:t>
            </a:r>
          </a:p>
          <a:p>
            <a:pPr marL="342900" indent="-342900" eaLnBrk="1" hangingPunct="1">
              <a:buFont typeface="Arial" panose="020B0604020202020204" pitchFamily="34" charset="0"/>
              <a:buChar char="•"/>
            </a:pPr>
            <a:r>
              <a:rPr lang="en-US" altLang="en-US" sz="2000" b="1" dirty="0">
                <a:solidFill>
                  <a:srgbClr val="000000"/>
                </a:solidFill>
                <a:latin typeface="Calibri" charset="0"/>
              </a:rPr>
              <a:t>Security Consulting 2012-2024</a:t>
            </a:r>
          </a:p>
          <a:p>
            <a:pPr marL="342900" indent="-342900" eaLnBrk="1" hangingPunct="1">
              <a:buFont typeface="Arial" panose="020B0604020202020204" pitchFamily="34" charset="0"/>
              <a:buChar char="•"/>
            </a:pPr>
            <a:r>
              <a:rPr lang="en-US" altLang="en-US" sz="2000" b="1" dirty="0">
                <a:solidFill>
                  <a:srgbClr val="000000"/>
                </a:solidFill>
                <a:latin typeface="Calibri" charset="0"/>
              </a:rPr>
              <a:t>Mentoring US Veterans 2020</a:t>
            </a:r>
            <a:endParaRPr lang="da-DK" altLang="en-US" sz="2000" dirty="0">
              <a:solidFill>
                <a:srgbClr val="000000"/>
              </a:solidFill>
              <a:latin typeface="Calibri" charset="0"/>
            </a:endParaRPr>
          </a:p>
          <a:p>
            <a:pPr marL="342900" indent="-342900" eaLnBrk="1" hangingPunct="1">
              <a:buFont typeface="Arial" panose="020B0604020202020204" pitchFamily="34" charset="0"/>
              <a:buChar char="•"/>
            </a:pPr>
            <a:r>
              <a:rPr lang="da-DK" altLang="en-US" sz="2000" b="1" dirty="0">
                <a:solidFill>
                  <a:srgbClr val="000000"/>
                </a:solidFill>
                <a:latin typeface="Calibri" charset="0"/>
              </a:rPr>
              <a:t>Founded TeamOne.Support to train and hire veterans</a:t>
            </a:r>
            <a:endParaRPr lang="en-US" altLang="en-US" sz="2000" b="1" dirty="0">
              <a:solidFill>
                <a:srgbClr val="000000"/>
              </a:solidFill>
              <a:latin typeface="Calibri" charset="0"/>
            </a:endParaRPr>
          </a:p>
        </p:txBody>
      </p:sp>
      <p:grpSp>
        <p:nvGrpSpPr>
          <p:cNvPr id="5" name="Group 15"/>
          <p:cNvGrpSpPr>
            <a:grpSpLocks/>
          </p:cNvGrpSpPr>
          <p:nvPr/>
        </p:nvGrpSpPr>
        <p:grpSpPr bwMode="auto">
          <a:xfrm>
            <a:off x="4763" y="-10739"/>
            <a:ext cx="7062788" cy="892175"/>
            <a:chOff x="0" y="0"/>
            <a:chExt cx="7062788" cy="892175"/>
          </a:xfrm>
        </p:grpSpPr>
        <p:sp>
          <p:nvSpPr>
            <p:cNvPr id="22543" name="TextBox 43"/>
            <p:cNvSpPr txBox="1">
              <a:spLocks noChangeArrowheads="1"/>
            </p:cNvSpPr>
            <p:nvPr/>
          </p:nvSpPr>
          <p:spPr bwMode="auto">
            <a:xfrm>
              <a:off x="314325" y="600075"/>
              <a:ext cx="1816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300" b="1" dirty="0">
                  <a:solidFill>
                    <a:srgbClr val="000000"/>
                  </a:solidFill>
                  <a:latin typeface="Calibri" charset="0"/>
                </a:rPr>
                <a:t>Sub headline</a:t>
              </a:r>
            </a:p>
          </p:txBody>
        </p:sp>
        <p:sp>
          <p:nvSpPr>
            <p:cNvPr id="22544" name="TextBox 54"/>
            <p:cNvSpPr txBox="1">
              <a:spLocks noChangeArrowheads="1"/>
            </p:cNvSpPr>
            <p:nvPr/>
          </p:nvSpPr>
          <p:spPr bwMode="auto">
            <a:xfrm>
              <a:off x="314325" y="377825"/>
              <a:ext cx="18954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nb-NO" altLang="en-US" sz="1500" b="1">
                  <a:solidFill>
                    <a:srgbClr val="262626"/>
                  </a:solidFill>
                  <a:latin typeface="Calibri" charset="0"/>
                </a:rPr>
                <a:t>AGENDA</a:t>
              </a:r>
              <a:endParaRPr lang="en-GB" altLang="en-US" sz="1500" dirty="0">
                <a:solidFill>
                  <a:srgbClr val="262626"/>
                </a:solidFill>
                <a:latin typeface="Calibri" charset="0"/>
              </a:endParaRPr>
            </a:p>
          </p:txBody>
        </p:sp>
        <p:sp>
          <p:nvSpPr>
            <p:cNvPr id="20" name="Rectangle 19"/>
            <p:cNvSpPr/>
            <p:nvPr/>
          </p:nvSpPr>
          <p:spPr>
            <a:xfrm>
              <a:off x="0" y="0"/>
              <a:ext cx="7062788" cy="892175"/>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endParaRPr lang="nb-NO" altLang="en-US" sz="1800">
                <a:solidFill>
                  <a:srgbClr val="FFFFFF"/>
                </a:solidFill>
                <a:latin typeface="Calibri" charset="0"/>
              </a:endParaRPr>
            </a:p>
          </p:txBody>
        </p:sp>
        <p:sp>
          <p:nvSpPr>
            <p:cNvPr id="22546" name="TextBox 54"/>
            <p:cNvSpPr txBox="1">
              <a:spLocks noChangeArrowheads="1"/>
            </p:cNvSpPr>
            <p:nvPr/>
          </p:nvSpPr>
          <p:spPr bwMode="auto">
            <a:xfrm>
              <a:off x="314325" y="377825"/>
              <a:ext cx="2514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nb-NO" altLang="en-US" sz="1500" b="1" dirty="0">
                  <a:solidFill>
                    <a:srgbClr val="262626"/>
                  </a:solidFill>
                  <a:latin typeface="Calibri" charset="0"/>
                </a:rPr>
                <a:t>More then just Break/Fix</a:t>
              </a:r>
              <a:endParaRPr lang="en-GB" altLang="en-US" sz="1500" dirty="0">
                <a:solidFill>
                  <a:srgbClr val="262626"/>
                </a:solidFill>
                <a:latin typeface="Calibri" charset="0"/>
              </a:endParaRPr>
            </a:p>
          </p:txBody>
        </p:sp>
      </p:grpSp>
      <p:grpSp>
        <p:nvGrpSpPr>
          <p:cNvPr id="6" name="Group 21"/>
          <p:cNvGrpSpPr>
            <a:grpSpLocks/>
          </p:cNvGrpSpPr>
          <p:nvPr/>
        </p:nvGrpSpPr>
        <p:grpSpPr bwMode="auto">
          <a:xfrm>
            <a:off x="7059613" y="0"/>
            <a:ext cx="2097087" cy="1236663"/>
            <a:chOff x="7059612" y="0"/>
            <a:chExt cx="2097088" cy="1236663"/>
          </a:xfrm>
        </p:grpSpPr>
        <p:pic>
          <p:nvPicPr>
            <p:cNvPr id="22541" name="Billede 31" descr="dreamstime_Blue Ocea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59612" y="0"/>
              <a:ext cx="2097087"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p:nvSpPr>
          <p:spPr>
            <a:xfrm>
              <a:off x="7062787" y="879475"/>
              <a:ext cx="2093913" cy="357188"/>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endParaRPr lang="nb-NO" altLang="en-US" sz="1800">
                <a:solidFill>
                  <a:srgbClr val="FFFFFF"/>
                </a:solidFill>
                <a:latin typeface="Calibri" charset="0"/>
              </a:endParaRPr>
            </a:p>
          </p:txBody>
        </p:sp>
      </p:grpSp>
      <p:grpSp>
        <p:nvGrpSpPr>
          <p:cNvPr id="7" name="Group 24"/>
          <p:cNvGrpSpPr>
            <a:grpSpLocks/>
          </p:cNvGrpSpPr>
          <p:nvPr/>
        </p:nvGrpSpPr>
        <p:grpSpPr bwMode="auto">
          <a:xfrm>
            <a:off x="0" y="879475"/>
            <a:ext cx="7062788" cy="357188"/>
            <a:chOff x="0" y="879475"/>
            <a:chExt cx="7062788" cy="357188"/>
          </a:xfrm>
        </p:grpSpPr>
        <p:sp>
          <p:nvSpPr>
            <p:cNvPr id="26" name="Rectangle 25"/>
            <p:cNvSpPr/>
            <p:nvPr/>
          </p:nvSpPr>
          <p:spPr>
            <a:xfrm>
              <a:off x="0" y="879475"/>
              <a:ext cx="7062788" cy="357188"/>
            </a:xfrm>
            <a:prstGeom prst="rect">
              <a:avLst/>
            </a:prstGeom>
            <a:solidFill>
              <a:srgbClr val="595959"/>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endParaRPr lang="nb-NO" altLang="en-US" sz="1800">
                <a:solidFill>
                  <a:srgbClr val="FFFFFF"/>
                </a:solidFill>
                <a:latin typeface="Calibri" charset="0"/>
              </a:endParaRPr>
            </a:p>
          </p:txBody>
        </p:sp>
        <p:sp>
          <p:nvSpPr>
            <p:cNvPr id="22540" name="TextBox 43"/>
            <p:cNvSpPr txBox="1">
              <a:spLocks noChangeArrowheads="1"/>
            </p:cNvSpPr>
            <p:nvPr/>
          </p:nvSpPr>
          <p:spPr bwMode="auto">
            <a:xfrm>
              <a:off x="314325" y="892175"/>
              <a:ext cx="206895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300" b="1" dirty="0">
                  <a:solidFill>
                    <a:schemeClr val="bg1"/>
                  </a:solidFill>
                  <a:latin typeface="Calibri" charset="0"/>
                </a:rPr>
                <a:t>Michael Scheidell, CCISO</a:t>
              </a:r>
            </a:p>
          </p:txBody>
        </p:sp>
      </p:grpSp>
      <p:pic>
        <p:nvPicPr>
          <p:cNvPr id="40962" name="Picture 2"/>
          <p:cNvPicPr>
            <a:picLocks noChangeAspect="1" noChangeArrowheads="1"/>
          </p:cNvPicPr>
          <p:nvPr/>
        </p:nvPicPr>
        <p:blipFill>
          <a:blip r:embed="rId4"/>
          <a:srcRect/>
          <a:stretch/>
        </p:blipFill>
        <p:spPr bwMode="auto">
          <a:xfrm>
            <a:off x="319088" y="1549487"/>
            <a:ext cx="2286000" cy="2313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83442" y="2509284"/>
            <a:ext cx="5869172" cy="1200329"/>
          </a:xfrm>
          <a:prstGeom prst="rect">
            <a:avLst/>
          </a:prstGeom>
          <a:noFill/>
        </p:spPr>
        <p:txBody>
          <a:bodyPr wrap="square" rtlCol="0">
            <a:spAutoFit/>
          </a:bodyPr>
          <a:lstStyle/>
          <a:p>
            <a:r>
              <a:rPr lang="en-US" dirty="0"/>
              <a:t>@scheidell</a:t>
            </a:r>
          </a:p>
          <a:p>
            <a:r>
              <a:rPr lang="en-US" dirty="0"/>
              <a:t>561-948-1305 / michael.scheidell@TeamOne.Support</a:t>
            </a:r>
          </a:p>
          <a:p>
            <a:endParaRPr lang="en-US" dirty="0"/>
          </a:p>
          <a:p>
            <a:r>
              <a:rPr lang="en-US" dirty="0">
                <a:solidFill>
                  <a:srgbClr val="000000"/>
                </a:solidFill>
              </a:rPr>
              <a:t>http://TeamOne.Support</a:t>
            </a:r>
          </a:p>
        </p:txBody>
      </p:sp>
      <p:pic>
        <p:nvPicPr>
          <p:cNvPr id="8" name="Picture 7"/>
          <p:cNvPicPr>
            <a:picLocks noChangeAspect="1"/>
          </p:cNvPicPr>
          <p:nvPr/>
        </p:nvPicPr>
        <p:blipFill>
          <a:blip r:embed="rId5"/>
          <a:stretch>
            <a:fillRect/>
          </a:stretch>
        </p:blipFill>
        <p:spPr>
          <a:xfrm>
            <a:off x="5589751" y="5978525"/>
            <a:ext cx="3143250" cy="657225"/>
          </a:xfrm>
          <a:prstGeom prst="rect">
            <a:avLst/>
          </a:prstGeom>
        </p:spPr>
      </p:pic>
      <p:pic>
        <p:nvPicPr>
          <p:cNvPr id="10" name="Picture 9" descr="A black and white logo&#10;&#10;Description automatically generated">
            <a:extLst>
              <a:ext uri="{FF2B5EF4-FFF2-40B4-BE49-F238E27FC236}">
                <a16:creationId xmlns:a16="http://schemas.microsoft.com/office/drawing/2014/main" id="{01C457DF-E231-906B-608E-9E6EF65FEBA4}"/>
              </a:ext>
            </a:extLst>
          </p:cNvPr>
          <p:cNvPicPr>
            <a:picLocks noChangeAspect="1"/>
          </p:cNvPicPr>
          <p:nvPr/>
        </p:nvPicPr>
        <p:blipFill>
          <a:blip r:embed="rId6"/>
          <a:stretch>
            <a:fillRect/>
          </a:stretch>
        </p:blipFill>
        <p:spPr>
          <a:xfrm>
            <a:off x="2842078" y="1574773"/>
            <a:ext cx="5561202" cy="913033"/>
          </a:xfrm>
          <a:prstGeom prst="rect">
            <a:avLst/>
          </a:prstGeom>
        </p:spPr>
      </p:pic>
      <p:pic>
        <p:nvPicPr>
          <p:cNvPr id="12" name="Picture 11" descr="A qr code with a circle in the middle&#10;&#10;Description automatically generated">
            <a:extLst>
              <a:ext uri="{FF2B5EF4-FFF2-40B4-BE49-F238E27FC236}">
                <a16:creationId xmlns:a16="http://schemas.microsoft.com/office/drawing/2014/main" id="{8B702F2A-D7ED-3DCB-45B2-D35AED917798}"/>
              </a:ext>
            </a:extLst>
          </p:cNvPr>
          <p:cNvPicPr>
            <a:picLocks noChangeAspect="1"/>
          </p:cNvPicPr>
          <p:nvPr/>
        </p:nvPicPr>
        <p:blipFill>
          <a:blip r:embed="rId7"/>
          <a:stretch>
            <a:fillRect/>
          </a:stretch>
        </p:blipFill>
        <p:spPr>
          <a:xfrm>
            <a:off x="7440565" y="28097"/>
            <a:ext cx="1156790" cy="1174912"/>
          </a:xfrm>
          <a:prstGeom prst="rect">
            <a:avLst/>
          </a:prstGeom>
        </p:spPr>
      </p:pic>
      <p:pic>
        <p:nvPicPr>
          <p:cNvPr id="13" name="Picture 12" descr="A black text on a white background&#10;&#10;Description automatically generated">
            <a:extLst>
              <a:ext uri="{FF2B5EF4-FFF2-40B4-BE49-F238E27FC236}">
                <a16:creationId xmlns:a16="http://schemas.microsoft.com/office/drawing/2014/main" id="{E969D692-27D9-8D63-6D4E-613E400972AA}"/>
              </a:ext>
            </a:extLst>
          </p:cNvPr>
          <p:cNvPicPr>
            <a:picLocks noChangeAspect="1"/>
          </p:cNvPicPr>
          <p:nvPr/>
        </p:nvPicPr>
        <p:blipFill>
          <a:blip r:embed="rId8"/>
          <a:stretch>
            <a:fillRect/>
          </a:stretch>
        </p:blipFill>
        <p:spPr>
          <a:xfrm>
            <a:off x="4933898" y="6089063"/>
            <a:ext cx="3752168" cy="616027"/>
          </a:xfrm>
          <a:prstGeom prst="rect">
            <a:avLst/>
          </a:prstGeom>
        </p:spPr>
      </p:pic>
      <p:pic>
        <p:nvPicPr>
          <p:cNvPr id="14" name="Picture 13" descr="A close-up of a seal&#10;&#10;Description automatically generated">
            <a:extLst>
              <a:ext uri="{FF2B5EF4-FFF2-40B4-BE49-F238E27FC236}">
                <a16:creationId xmlns:a16="http://schemas.microsoft.com/office/drawing/2014/main" id="{274FA29F-EBD9-90A9-DD7A-0B9C19A221D5}"/>
              </a:ext>
            </a:extLst>
          </p:cNvPr>
          <p:cNvPicPr>
            <a:picLocks noChangeAspect="1"/>
          </p:cNvPicPr>
          <p:nvPr/>
        </p:nvPicPr>
        <p:blipFill>
          <a:blip r:embed="rId9"/>
          <a:stretch>
            <a:fillRect/>
          </a:stretch>
        </p:blipFill>
        <p:spPr>
          <a:xfrm>
            <a:off x="574036" y="5959964"/>
            <a:ext cx="3271528" cy="727549"/>
          </a:xfrm>
          <a:prstGeom prst="rect">
            <a:avLst/>
          </a:prstGeom>
        </p:spPr>
      </p:pic>
    </p:spTree>
    <p:extLst>
      <p:ext uri="{BB962C8B-B14F-4D97-AF65-F5344CB8AC3E}">
        <p14:creationId xmlns:p14="http://schemas.microsoft.com/office/powerpoint/2010/main" val="731196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Billede 31" descr="dreamstime_Blue Ocean.jpg">
            <a:extLst>
              <a:ext uri="{FF2B5EF4-FFF2-40B4-BE49-F238E27FC236}">
                <a16:creationId xmlns:a16="http://schemas.microsoft.com/office/drawing/2014/main" id="{7B6110F0-122E-6D22-C94C-5E80D0A78BF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Billede 31" descr="dreamstime_Blue Ocean.jpg">
            <a:extLst>
              <a:ext uri="{FF2B5EF4-FFF2-40B4-BE49-F238E27FC236}">
                <a16:creationId xmlns:a16="http://schemas.microsoft.com/office/drawing/2014/main" id="{42B6C835-B01A-B625-68BB-290C4B4689E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0828F549-A9DC-A504-039A-FD63ED2CF797}"/>
              </a:ext>
            </a:extLst>
          </p:cNvPr>
          <p:cNvSpPr/>
          <p:nvPr/>
        </p:nvSpPr>
        <p:spPr>
          <a:xfrm>
            <a:off x="0" y="5283200"/>
            <a:ext cx="9144000" cy="157480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nb-NO" altLang="en-US" sz="1800">
              <a:solidFill>
                <a:srgbClr val="FFFFFF"/>
              </a:solidFill>
              <a:latin typeface="Calibri" panose="020F0502020204030204" pitchFamily="34" charset="0"/>
            </a:endParaRPr>
          </a:p>
        </p:txBody>
      </p:sp>
      <p:sp>
        <p:nvSpPr>
          <p:cNvPr id="15364" name="Rektangel 76">
            <a:extLst>
              <a:ext uri="{FF2B5EF4-FFF2-40B4-BE49-F238E27FC236}">
                <a16:creationId xmlns:a16="http://schemas.microsoft.com/office/drawing/2014/main" id="{E44619E6-A625-EF87-9590-5CAF596C009D}"/>
              </a:ext>
            </a:extLst>
          </p:cNvPr>
          <p:cNvSpPr>
            <a:spLocks noChangeArrowheads="1"/>
          </p:cNvSpPr>
          <p:nvPr/>
        </p:nvSpPr>
        <p:spPr bwMode="auto">
          <a:xfrm>
            <a:off x="3226864" y="5435750"/>
            <a:ext cx="22098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r>
              <a:rPr lang="en-US" altLang="en-US" sz="1300" b="1" noProof="1">
                <a:solidFill>
                  <a:srgbClr val="262626"/>
                </a:solidFill>
                <a:latin typeface="Calibri" panose="020F0502020204030204" pitchFamily="34" charset="0"/>
                <a:cs typeface="Arial" panose="020B0604020202020204" pitchFamily="34" charset="0"/>
              </a:rPr>
              <a:t>Your Typical Office Computer</a:t>
            </a:r>
          </a:p>
          <a:p>
            <a:pPr marL="285750" indent="-285750" defTabSz="914400" eaLnBrk="1" hangingPunct="1">
              <a:buFont typeface="Arial" panose="020B0604020202020204" pitchFamily="34" charset="0"/>
              <a:buChar char="•"/>
            </a:pPr>
            <a:r>
              <a:rPr lang="en-US" altLang="en-US" sz="1300" b="1" noProof="1">
                <a:solidFill>
                  <a:srgbClr val="262626"/>
                </a:solidFill>
                <a:latin typeface="Calibri" panose="020F0502020204030204" pitchFamily="34" charset="0"/>
                <a:cs typeface="Arial" panose="020B0604020202020204" pitchFamily="34" charset="0"/>
              </a:rPr>
              <a:t>Internet</a:t>
            </a:r>
          </a:p>
          <a:p>
            <a:pPr marL="285750" indent="-285750" defTabSz="914400" eaLnBrk="1" hangingPunct="1">
              <a:buFont typeface="Arial" panose="020B0604020202020204" pitchFamily="34" charset="0"/>
              <a:buChar char="•"/>
            </a:pPr>
            <a:r>
              <a:rPr lang="en-US" altLang="en-US" sz="1300" b="1" noProof="1">
                <a:solidFill>
                  <a:srgbClr val="262626"/>
                </a:solidFill>
                <a:latin typeface="Calibri" panose="020F0502020204030204" pitchFamily="34" charset="0"/>
                <a:cs typeface="Arial" panose="020B0604020202020204" pitchFamily="34" charset="0"/>
              </a:rPr>
              <a:t>Email</a:t>
            </a:r>
          </a:p>
          <a:p>
            <a:pPr marL="285750" indent="-285750" defTabSz="914400" eaLnBrk="1" hangingPunct="1">
              <a:buFont typeface="Arial" panose="020B0604020202020204" pitchFamily="34" charset="0"/>
              <a:buChar char="•"/>
            </a:pPr>
            <a:r>
              <a:rPr lang="en-US" altLang="en-US" sz="1300" b="1" noProof="1">
                <a:solidFill>
                  <a:srgbClr val="262626"/>
                </a:solidFill>
                <a:latin typeface="Calibri" panose="020F0502020204030204" pitchFamily="34" charset="0"/>
                <a:cs typeface="Arial" panose="020B0604020202020204" pitchFamily="34" charset="0"/>
              </a:rPr>
              <a:t>Word processing</a:t>
            </a:r>
          </a:p>
        </p:txBody>
      </p:sp>
      <p:sp>
        <p:nvSpPr>
          <p:cNvPr id="17415" name="TextBox 54">
            <a:extLst>
              <a:ext uri="{FF2B5EF4-FFF2-40B4-BE49-F238E27FC236}">
                <a16:creationId xmlns:a16="http://schemas.microsoft.com/office/drawing/2014/main" id="{EBEA0FDF-01FD-800F-7D48-77278BF7F0DE}"/>
              </a:ext>
            </a:extLst>
          </p:cNvPr>
          <p:cNvSpPr txBox="1">
            <a:spLocks noChangeArrowheads="1"/>
          </p:cNvSpPr>
          <p:nvPr/>
        </p:nvSpPr>
        <p:spPr bwMode="auto">
          <a:xfrm>
            <a:off x="314325" y="377825"/>
            <a:ext cx="448417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nb-NO" altLang="en-US" sz="2000" b="1" dirty="0">
                <a:solidFill>
                  <a:srgbClr val="353637"/>
                </a:solidFill>
                <a:latin typeface="Calibri" panose="020F0502020204030204" pitchFamily="34" charset="0"/>
              </a:rPr>
              <a:t>What Lies Beneath, Hidden Dangers</a:t>
            </a:r>
            <a:endParaRPr lang="en-GB" altLang="en-US" sz="2000" dirty="0">
              <a:solidFill>
                <a:srgbClr val="353637"/>
              </a:solidFill>
              <a:latin typeface="Calibri" panose="020F0502020204030204" pitchFamily="34" charset="0"/>
            </a:endParaRPr>
          </a:p>
        </p:txBody>
      </p:sp>
      <p:pic>
        <p:nvPicPr>
          <p:cNvPr id="10" name="Picture 9">
            <a:extLst>
              <a:ext uri="{FF2B5EF4-FFF2-40B4-BE49-F238E27FC236}">
                <a16:creationId xmlns:a16="http://schemas.microsoft.com/office/drawing/2014/main" id="{C670C5D5-3501-0184-2FBE-1E42825B16D7}"/>
              </a:ext>
            </a:extLst>
          </p:cNvPr>
          <p:cNvPicPr>
            <a:picLocks noChangeAspect="1"/>
          </p:cNvPicPr>
          <p:nvPr/>
        </p:nvPicPr>
        <p:blipFill>
          <a:blip r:embed="rId3"/>
          <a:stretch>
            <a:fillRect/>
          </a:stretch>
        </p:blipFill>
        <p:spPr>
          <a:xfrm>
            <a:off x="1421933" y="734542"/>
            <a:ext cx="5624819" cy="44129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repeatCount="indefinite" fill="hold" nodeType="with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2000"/>
                                        <p:tgtEl>
                                          <p:spTgt spid="15362"/>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15364"/>
                                        </p:tgtEl>
                                        <p:attrNameLst>
                                          <p:attrName>style.visibility</p:attrName>
                                        </p:attrNameLst>
                                      </p:cBhvr>
                                      <p:to>
                                        <p:strVal val="visible"/>
                                      </p:to>
                                    </p:set>
                                    <p:anim calcmode="lin" valueType="num">
                                      <p:cBhvr additive="base">
                                        <p:cTn id="10" dur="1000"/>
                                        <p:tgtEl>
                                          <p:spTgt spid="15364"/>
                                        </p:tgtEl>
                                        <p:attrNameLst>
                                          <p:attrName>ppt_y</p:attrName>
                                        </p:attrNameLst>
                                      </p:cBhvr>
                                      <p:tavLst>
                                        <p:tav tm="0">
                                          <p:val>
                                            <p:strVal val="#ppt_y-#ppt_h*1.125000"/>
                                          </p:val>
                                        </p:tav>
                                        <p:tav tm="100000">
                                          <p:val>
                                            <p:strVal val="#ppt_y"/>
                                          </p:val>
                                        </p:tav>
                                      </p:tavLst>
                                    </p:anim>
                                    <p:animEffect transition="in" filter="wipe(down)">
                                      <p:cBhvr>
                                        <p:cTn id="11" dur="10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Billede 31" descr="dreamstime_Blue Ocean.jpg">
            <a:extLst>
              <a:ext uri="{FF2B5EF4-FFF2-40B4-BE49-F238E27FC236}">
                <a16:creationId xmlns:a16="http://schemas.microsoft.com/office/drawing/2014/main" id="{7B6110F0-122E-6D22-C94C-5E80D0A78BF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Billede 31" descr="dreamstime_Blue Ocean.jpg">
            <a:extLst>
              <a:ext uri="{FF2B5EF4-FFF2-40B4-BE49-F238E27FC236}">
                <a16:creationId xmlns:a16="http://schemas.microsoft.com/office/drawing/2014/main" id="{42B6C835-B01A-B625-68BB-290C4B4689E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0828F549-A9DC-A504-039A-FD63ED2CF797}"/>
              </a:ext>
            </a:extLst>
          </p:cNvPr>
          <p:cNvSpPr/>
          <p:nvPr/>
        </p:nvSpPr>
        <p:spPr>
          <a:xfrm>
            <a:off x="0" y="5283200"/>
            <a:ext cx="9144000" cy="157480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nb-NO" altLang="en-US" sz="1800">
              <a:solidFill>
                <a:srgbClr val="FFFFFF"/>
              </a:solidFill>
              <a:latin typeface="Calibri" panose="020F0502020204030204" pitchFamily="34" charset="0"/>
            </a:endParaRPr>
          </a:p>
        </p:txBody>
      </p:sp>
      <p:sp>
        <p:nvSpPr>
          <p:cNvPr id="15364" name="Rektangel 76">
            <a:extLst>
              <a:ext uri="{FF2B5EF4-FFF2-40B4-BE49-F238E27FC236}">
                <a16:creationId xmlns:a16="http://schemas.microsoft.com/office/drawing/2014/main" id="{E44619E6-A625-EF87-9590-5CAF596C009D}"/>
              </a:ext>
            </a:extLst>
          </p:cNvPr>
          <p:cNvSpPr>
            <a:spLocks noChangeArrowheads="1"/>
          </p:cNvSpPr>
          <p:nvPr/>
        </p:nvSpPr>
        <p:spPr bwMode="auto">
          <a:xfrm>
            <a:off x="3226864" y="5435750"/>
            <a:ext cx="22098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r>
              <a:rPr lang="en-US" altLang="en-US" sz="1300" b="1" noProof="1">
                <a:solidFill>
                  <a:srgbClr val="262626"/>
                </a:solidFill>
                <a:latin typeface="Calibri" panose="020F0502020204030204" pitchFamily="34" charset="0"/>
                <a:cs typeface="Arial" panose="020B0604020202020204" pitchFamily="34" charset="0"/>
              </a:rPr>
              <a:t>In the background</a:t>
            </a:r>
          </a:p>
          <a:p>
            <a:pPr marL="285750" indent="-285750" defTabSz="914400" eaLnBrk="1" hangingPunct="1">
              <a:buFont typeface="Arial" panose="020B0604020202020204" pitchFamily="34" charset="0"/>
              <a:buChar char="•"/>
            </a:pPr>
            <a:r>
              <a:rPr lang="en-US" altLang="en-US" sz="1300" b="1" noProof="1">
                <a:solidFill>
                  <a:srgbClr val="262626"/>
                </a:solidFill>
                <a:latin typeface="Calibri" panose="020F0502020204030204" pitchFamily="34" charset="0"/>
                <a:cs typeface="Arial" panose="020B0604020202020204" pitchFamily="34" charset="0"/>
              </a:rPr>
              <a:t>Program Updates</a:t>
            </a:r>
          </a:p>
          <a:p>
            <a:pPr marL="285750" indent="-285750" defTabSz="914400" eaLnBrk="1" hangingPunct="1">
              <a:buFont typeface="Arial" panose="020B0604020202020204" pitchFamily="34" charset="0"/>
              <a:buChar char="•"/>
            </a:pPr>
            <a:r>
              <a:rPr lang="en-US" altLang="en-US" sz="1300" b="1" noProof="1">
                <a:solidFill>
                  <a:srgbClr val="262626"/>
                </a:solidFill>
                <a:latin typeface="Calibri" panose="020F0502020204030204" pitchFamily="34" charset="0"/>
                <a:cs typeface="Arial" panose="020B0604020202020204" pitchFamily="34" charset="0"/>
              </a:rPr>
              <a:t>Information gathering</a:t>
            </a:r>
          </a:p>
          <a:p>
            <a:pPr marL="285750" indent="-285750" defTabSz="914400" eaLnBrk="1" hangingPunct="1">
              <a:buFont typeface="Arial" panose="020B0604020202020204" pitchFamily="34" charset="0"/>
              <a:buChar char="•"/>
            </a:pPr>
            <a:r>
              <a:rPr lang="en-US" altLang="en-US" sz="1300" b="1" noProof="1">
                <a:solidFill>
                  <a:srgbClr val="262626"/>
                </a:solidFill>
                <a:latin typeface="Calibri" panose="020F0502020204030204" pitchFamily="34" charset="0"/>
                <a:cs typeface="Arial" panose="020B0604020202020204" pitchFamily="34" charset="0"/>
              </a:rPr>
              <a:t>Where you shop, bank</a:t>
            </a:r>
          </a:p>
        </p:txBody>
      </p:sp>
      <p:sp>
        <p:nvSpPr>
          <p:cNvPr id="17415" name="TextBox 54">
            <a:extLst>
              <a:ext uri="{FF2B5EF4-FFF2-40B4-BE49-F238E27FC236}">
                <a16:creationId xmlns:a16="http://schemas.microsoft.com/office/drawing/2014/main" id="{EBEA0FDF-01FD-800F-7D48-77278BF7F0DE}"/>
              </a:ext>
            </a:extLst>
          </p:cNvPr>
          <p:cNvSpPr txBox="1">
            <a:spLocks noChangeArrowheads="1"/>
          </p:cNvSpPr>
          <p:nvPr/>
        </p:nvSpPr>
        <p:spPr bwMode="auto">
          <a:xfrm>
            <a:off x="314325" y="377825"/>
            <a:ext cx="448417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nb-NO" altLang="en-US" sz="2000" b="1" dirty="0">
                <a:solidFill>
                  <a:srgbClr val="353637"/>
                </a:solidFill>
                <a:latin typeface="Calibri" panose="020F0502020204030204" pitchFamily="34" charset="0"/>
              </a:rPr>
              <a:t>What Lies Beneath, Hidden Dangers</a:t>
            </a:r>
            <a:endParaRPr lang="en-GB" altLang="en-US" sz="2000" dirty="0">
              <a:solidFill>
                <a:srgbClr val="353637"/>
              </a:solidFill>
              <a:latin typeface="Calibri" panose="020F0502020204030204" pitchFamily="34" charset="0"/>
            </a:endParaRPr>
          </a:p>
        </p:txBody>
      </p:sp>
      <p:pic>
        <p:nvPicPr>
          <p:cNvPr id="4" name="Picture 3">
            <a:extLst>
              <a:ext uri="{FF2B5EF4-FFF2-40B4-BE49-F238E27FC236}">
                <a16:creationId xmlns:a16="http://schemas.microsoft.com/office/drawing/2014/main" id="{F4C8257A-20CF-683B-3C80-C0680FB997D6}"/>
              </a:ext>
            </a:extLst>
          </p:cNvPr>
          <p:cNvPicPr>
            <a:picLocks noChangeAspect="1"/>
          </p:cNvPicPr>
          <p:nvPr/>
        </p:nvPicPr>
        <p:blipFill>
          <a:blip r:embed="rId3"/>
          <a:stretch>
            <a:fillRect/>
          </a:stretch>
        </p:blipFill>
        <p:spPr>
          <a:xfrm>
            <a:off x="615442" y="745460"/>
            <a:ext cx="7432644" cy="4537740"/>
          </a:xfrm>
          <a:prstGeom prst="rect">
            <a:avLst/>
          </a:prstGeom>
        </p:spPr>
      </p:pic>
    </p:spTree>
    <p:extLst>
      <p:ext uri="{BB962C8B-B14F-4D97-AF65-F5344CB8AC3E}">
        <p14:creationId xmlns:p14="http://schemas.microsoft.com/office/powerpoint/2010/main" val="22758878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repeatCount="indefinite" fill="hold" nodeType="with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2000"/>
                                        <p:tgtEl>
                                          <p:spTgt spid="15362"/>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15364"/>
                                        </p:tgtEl>
                                        <p:attrNameLst>
                                          <p:attrName>style.visibility</p:attrName>
                                        </p:attrNameLst>
                                      </p:cBhvr>
                                      <p:to>
                                        <p:strVal val="visible"/>
                                      </p:to>
                                    </p:set>
                                    <p:anim calcmode="lin" valueType="num">
                                      <p:cBhvr additive="base">
                                        <p:cTn id="10" dur="1000"/>
                                        <p:tgtEl>
                                          <p:spTgt spid="15364"/>
                                        </p:tgtEl>
                                        <p:attrNameLst>
                                          <p:attrName>ppt_y</p:attrName>
                                        </p:attrNameLst>
                                      </p:cBhvr>
                                      <p:tavLst>
                                        <p:tav tm="0">
                                          <p:val>
                                            <p:strVal val="#ppt_y-#ppt_h*1.125000"/>
                                          </p:val>
                                        </p:tav>
                                        <p:tav tm="100000">
                                          <p:val>
                                            <p:strVal val="#ppt_y"/>
                                          </p:val>
                                        </p:tav>
                                      </p:tavLst>
                                    </p:anim>
                                    <p:animEffect transition="in" filter="wipe(down)">
                                      <p:cBhvr>
                                        <p:cTn id="11" dur="10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Billede 31" descr="dreamstime_Blue Ocean.jpg">
            <a:extLst>
              <a:ext uri="{FF2B5EF4-FFF2-40B4-BE49-F238E27FC236}">
                <a16:creationId xmlns:a16="http://schemas.microsoft.com/office/drawing/2014/main" id="{7B6110F0-122E-6D22-C94C-5E80D0A78BF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Billede 31" descr="dreamstime_Blue Ocean.jpg">
            <a:extLst>
              <a:ext uri="{FF2B5EF4-FFF2-40B4-BE49-F238E27FC236}">
                <a16:creationId xmlns:a16="http://schemas.microsoft.com/office/drawing/2014/main" id="{42B6C835-B01A-B625-68BB-290C4B4689E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0828F549-A9DC-A504-039A-FD63ED2CF797}"/>
              </a:ext>
            </a:extLst>
          </p:cNvPr>
          <p:cNvSpPr/>
          <p:nvPr/>
        </p:nvSpPr>
        <p:spPr>
          <a:xfrm>
            <a:off x="0" y="5283200"/>
            <a:ext cx="9144000" cy="157480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nb-NO" altLang="en-US" sz="1800">
              <a:solidFill>
                <a:srgbClr val="FFFFFF"/>
              </a:solidFill>
              <a:latin typeface="Calibri" panose="020F0502020204030204" pitchFamily="34" charset="0"/>
            </a:endParaRPr>
          </a:p>
        </p:txBody>
      </p:sp>
      <p:sp>
        <p:nvSpPr>
          <p:cNvPr id="15364" name="Rektangel 76">
            <a:extLst>
              <a:ext uri="{FF2B5EF4-FFF2-40B4-BE49-F238E27FC236}">
                <a16:creationId xmlns:a16="http://schemas.microsoft.com/office/drawing/2014/main" id="{E44619E6-A625-EF87-9590-5CAF596C009D}"/>
              </a:ext>
            </a:extLst>
          </p:cNvPr>
          <p:cNvSpPr>
            <a:spLocks noChangeArrowheads="1"/>
          </p:cNvSpPr>
          <p:nvPr/>
        </p:nvSpPr>
        <p:spPr bwMode="auto">
          <a:xfrm>
            <a:off x="3226863" y="5435750"/>
            <a:ext cx="277965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r>
              <a:rPr lang="en-US" altLang="en-US" sz="1300" b="1" noProof="1">
                <a:solidFill>
                  <a:srgbClr val="262626"/>
                </a:solidFill>
                <a:latin typeface="Calibri" panose="020F0502020204030204" pitchFamily="34" charset="0"/>
                <a:cs typeface="Arial" panose="020B0604020202020204" pitchFamily="34" charset="0"/>
              </a:rPr>
              <a:t>Not enough just to keep it running</a:t>
            </a:r>
          </a:p>
          <a:p>
            <a:pPr marL="285750" indent="-285750" defTabSz="914400" eaLnBrk="1" hangingPunct="1">
              <a:buFont typeface="Arial" panose="020B0604020202020204" pitchFamily="34" charset="0"/>
              <a:buChar char="•"/>
            </a:pPr>
            <a:r>
              <a:rPr lang="en-US" altLang="en-US" sz="1300" b="1" noProof="1">
                <a:solidFill>
                  <a:srgbClr val="262626"/>
                </a:solidFill>
                <a:latin typeface="Calibri" panose="020F0502020204030204" pitchFamily="34" charset="0"/>
                <a:cs typeface="Arial" panose="020B0604020202020204" pitchFamily="34" charset="0"/>
              </a:rPr>
              <a:t>Spyware</a:t>
            </a:r>
          </a:p>
          <a:p>
            <a:pPr marL="285750" indent="-285750" defTabSz="914400" eaLnBrk="1" hangingPunct="1">
              <a:buFont typeface="Arial" panose="020B0604020202020204" pitchFamily="34" charset="0"/>
              <a:buChar char="•"/>
            </a:pPr>
            <a:r>
              <a:rPr lang="en-US" altLang="en-US" sz="1300" b="1" noProof="1">
                <a:solidFill>
                  <a:srgbClr val="262626"/>
                </a:solidFill>
                <a:latin typeface="Calibri" panose="020F0502020204030204" pitchFamily="34" charset="0"/>
                <a:cs typeface="Arial" panose="020B0604020202020204" pitchFamily="34" charset="0"/>
              </a:rPr>
              <a:t>‘Free’ Programs</a:t>
            </a:r>
          </a:p>
          <a:p>
            <a:pPr marL="285750" indent="-285750" defTabSz="914400" eaLnBrk="1" hangingPunct="1">
              <a:buFont typeface="Arial" panose="020B0604020202020204" pitchFamily="34" charset="0"/>
              <a:buChar char="•"/>
            </a:pPr>
            <a:r>
              <a:rPr lang="en-US" altLang="en-US" sz="1300" b="1" noProof="1">
                <a:solidFill>
                  <a:srgbClr val="262626"/>
                </a:solidFill>
                <a:latin typeface="Calibri" panose="020F0502020204030204" pitchFamily="34" charset="0"/>
                <a:cs typeface="Arial" panose="020B0604020202020204" pitchFamily="34" charset="0"/>
              </a:rPr>
              <a:t>‘Shopping’ programs</a:t>
            </a:r>
          </a:p>
        </p:txBody>
      </p:sp>
      <p:sp>
        <p:nvSpPr>
          <p:cNvPr id="17415" name="TextBox 54">
            <a:extLst>
              <a:ext uri="{FF2B5EF4-FFF2-40B4-BE49-F238E27FC236}">
                <a16:creationId xmlns:a16="http://schemas.microsoft.com/office/drawing/2014/main" id="{EBEA0FDF-01FD-800F-7D48-77278BF7F0DE}"/>
              </a:ext>
            </a:extLst>
          </p:cNvPr>
          <p:cNvSpPr txBox="1">
            <a:spLocks noChangeArrowheads="1"/>
          </p:cNvSpPr>
          <p:nvPr/>
        </p:nvSpPr>
        <p:spPr bwMode="auto">
          <a:xfrm>
            <a:off x="314325" y="377825"/>
            <a:ext cx="448417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nb-NO" altLang="en-US" sz="2000" b="1" dirty="0">
                <a:solidFill>
                  <a:srgbClr val="353637"/>
                </a:solidFill>
                <a:latin typeface="Calibri" panose="020F0502020204030204" pitchFamily="34" charset="0"/>
              </a:rPr>
              <a:t>What Lies Beneath, Hidden Dangers</a:t>
            </a:r>
            <a:endParaRPr lang="en-GB" altLang="en-US" sz="2000" dirty="0">
              <a:solidFill>
                <a:srgbClr val="353637"/>
              </a:solidFill>
              <a:latin typeface="Calibri" panose="020F0502020204030204" pitchFamily="34" charset="0"/>
            </a:endParaRPr>
          </a:p>
        </p:txBody>
      </p:sp>
      <p:pic>
        <p:nvPicPr>
          <p:cNvPr id="3" name="Picture 2">
            <a:extLst>
              <a:ext uri="{FF2B5EF4-FFF2-40B4-BE49-F238E27FC236}">
                <a16:creationId xmlns:a16="http://schemas.microsoft.com/office/drawing/2014/main" id="{06512558-667C-6BB4-5C56-AC0C12023A46}"/>
              </a:ext>
            </a:extLst>
          </p:cNvPr>
          <p:cNvPicPr>
            <a:picLocks noChangeAspect="1"/>
          </p:cNvPicPr>
          <p:nvPr/>
        </p:nvPicPr>
        <p:blipFill>
          <a:blip r:embed="rId3"/>
          <a:stretch>
            <a:fillRect/>
          </a:stretch>
        </p:blipFill>
        <p:spPr>
          <a:xfrm>
            <a:off x="1307460" y="930485"/>
            <a:ext cx="5837483" cy="4279990"/>
          </a:xfrm>
          <a:prstGeom prst="rect">
            <a:avLst/>
          </a:prstGeom>
        </p:spPr>
      </p:pic>
    </p:spTree>
    <p:extLst>
      <p:ext uri="{BB962C8B-B14F-4D97-AF65-F5344CB8AC3E}">
        <p14:creationId xmlns:p14="http://schemas.microsoft.com/office/powerpoint/2010/main" val="18560644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repeatCount="indefinite" fill="hold" nodeType="with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2000"/>
                                        <p:tgtEl>
                                          <p:spTgt spid="15362"/>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15364"/>
                                        </p:tgtEl>
                                        <p:attrNameLst>
                                          <p:attrName>style.visibility</p:attrName>
                                        </p:attrNameLst>
                                      </p:cBhvr>
                                      <p:to>
                                        <p:strVal val="visible"/>
                                      </p:to>
                                    </p:set>
                                    <p:anim calcmode="lin" valueType="num">
                                      <p:cBhvr additive="base">
                                        <p:cTn id="10" dur="1000"/>
                                        <p:tgtEl>
                                          <p:spTgt spid="15364"/>
                                        </p:tgtEl>
                                        <p:attrNameLst>
                                          <p:attrName>ppt_y</p:attrName>
                                        </p:attrNameLst>
                                      </p:cBhvr>
                                      <p:tavLst>
                                        <p:tav tm="0">
                                          <p:val>
                                            <p:strVal val="#ppt_y-#ppt_h*1.125000"/>
                                          </p:val>
                                        </p:tav>
                                        <p:tav tm="100000">
                                          <p:val>
                                            <p:strVal val="#ppt_y"/>
                                          </p:val>
                                        </p:tav>
                                      </p:tavLst>
                                    </p:anim>
                                    <p:animEffect transition="in" filter="wipe(down)">
                                      <p:cBhvr>
                                        <p:cTn id="11" dur="10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E50FC531-9D60-E4DB-E47F-CFE3E97ED627}"/>
              </a:ext>
            </a:extLst>
          </p:cNvPr>
          <p:cNvSpPr/>
          <p:nvPr/>
        </p:nvSpPr>
        <p:spPr>
          <a:xfrm>
            <a:off x="-1588" y="4213225"/>
            <a:ext cx="9144001" cy="2308225"/>
          </a:xfrm>
          <a:prstGeom prst="rect">
            <a:avLst/>
          </a:prstGeom>
          <a:gradFill>
            <a:gsLst>
              <a:gs pos="50000">
                <a:schemeClr val="bg1"/>
              </a:gs>
              <a:gs pos="100000">
                <a:schemeClr val="bg1">
                  <a:lumMod val="75000"/>
                </a:schemeClr>
              </a:gs>
              <a:gs pos="74000">
                <a:schemeClr val="bg1">
                  <a:lumMod val="9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grpSp>
        <p:nvGrpSpPr>
          <p:cNvPr id="2" name="Group 2">
            <a:extLst>
              <a:ext uri="{FF2B5EF4-FFF2-40B4-BE49-F238E27FC236}">
                <a16:creationId xmlns:a16="http://schemas.microsoft.com/office/drawing/2014/main" id="{85C2D889-D31B-8FFB-A634-F4AF483616B8}"/>
              </a:ext>
            </a:extLst>
          </p:cNvPr>
          <p:cNvGrpSpPr>
            <a:grpSpLocks/>
          </p:cNvGrpSpPr>
          <p:nvPr/>
        </p:nvGrpSpPr>
        <p:grpSpPr bwMode="auto">
          <a:xfrm>
            <a:off x="866775" y="1827213"/>
            <a:ext cx="7351713" cy="1079500"/>
            <a:chOff x="866775" y="1827213"/>
            <a:chExt cx="7351713" cy="1079500"/>
          </a:xfrm>
        </p:grpSpPr>
        <p:sp>
          <p:nvSpPr>
            <p:cNvPr id="18470" name="Rounded Rectangle 33">
              <a:extLst>
                <a:ext uri="{FF2B5EF4-FFF2-40B4-BE49-F238E27FC236}">
                  <a16:creationId xmlns:a16="http://schemas.microsoft.com/office/drawing/2014/main" id="{9EFF6630-D40A-F1EF-AACE-76F5811ADED7}"/>
                </a:ext>
              </a:extLst>
            </p:cNvPr>
            <p:cNvSpPr>
              <a:spLocks noChangeArrowheads="1"/>
            </p:cNvSpPr>
            <p:nvPr/>
          </p:nvSpPr>
          <p:spPr bwMode="auto">
            <a:xfrm rot="16200000" flipH="1">
              <a:off x="4002882" y="-1308894"/>
              <a:ext cx="1079500" cy="7351713"/>
            </a:xfrm>
            <a:prstGeom prst="roundRect">
              <a:avLst>
                <a:gd name="adj" fmla="val 7870"/>
              </a:avLst>
            </a:prstGeom>
            <a:solidFill>
              <a:srgbClr val="FFFFFF"/>
            </a:solidFill>
            <a:ln w="6350">
              <a:solidFill>
                <a:srgbClr val="D9D9D9"/>
              </a:solidFill>
              <a:round/>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eaLnBrk="1" hangingPunct="1"/>
              <a:endParaRPr lang="nb-NO" altLang="en-US" sz="1800">
                <a:solidFill>
                  <a:srgbClr val="FFFFFF"/>
                </a:solidFill>
                <a:latin typeface="Calibri" panose="020F0502020204030204" pitchFamily="34" charset="0"/>
              </a:endParaRPr>
            </a:p>
          </p:txBody>
        </p:sp>
        <p:sp>
          <p:nvSpPr>
            <p:cNvPr id="36" name="Round Same Side Corner Rectangle 35">
              <a:extLst>
                <a:ext uri="{FF2B5EF4-FFF2-40B4-BE49-F238E27FC236}">
                  <a16:creationId xmlns:a16="http://schemas.microsoft.com/office/drawing/2014/main" id="{972E9F1E-EF75-2ACB-38F1-046B352F92FD}"/>
                </a:ext>
              </a:extLst>
            </p:cNvPr>
            <p:cNvSpPr/>
            <p:nvPr/>
          </p:nvSpPr>
          <p:spPr>
            <a:xfrm>
              <a:off x="866775" y="1827213"/>
              <a:ext cx="7351713" cy="306387"/>
            </a:xfrm>
            <a:prstGeom prst="round2SameRect">
              <a:avLst>
                <a:gd name="adj1" fmla="val 27778"/>
                <a:gd name="adj2" fmla="val 0"/>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nb-NO" altLang="en-US" sz="1800">
                <a:solidFill>
                  <a:srgbClr val="FFFFFF"/>
                </a:solidFill>
                <a:latin typeface="Calibri" panose="020F0502020204030204" pitchFamily="34" charset="0"/>
              </a:endParaRPr>
            </a:p>
          </p:txBody>
        </p:sp>
      </p:grpSp>
      <p:grpSp>
        <p:nvGrpSpPr>
          <p:cNvPr id="3" name="Group 1">
            <a:extLst>
              <a:ext uri="{FF2B5EF4-FFF2-40B4-BE49-F238E27FC236}">
                <a16:creationId xmlns:a16="http://schemas.microsoft.com/office/drawing/2014/main" id="{002CAFD5-DD96-0312-F226-78BC461F9973}"/>
              </a:ext>
            </a:extLst>
          </p:cNvPr>
          <p:cNvGrpSpPr>
            <a:grpSpLocks/>
          </p:cNvGrpSpPr>
          <p:nvPr/>
        </p:nvGrpSpPr>
        <p:grpSpPr bwMode="auto">
          <a:xfrm>
            <a:off x="1035050" y="2262188"/>
            <a:ext cx="460375" cy="460375"/>
            <a:chOff x="1035050" y="2262188"/>
            <a:chExt cx="460375" cy="460375"/>
          </a:xfrm>
        </p:grpSpPr>
        <p:sp>
          <p:nvSpPr>
            <p:cNvPr id="42" name="Ellipse 53">
              <a:extLst>
                <a:ext uri="{FF2B5EF4-FFF2-40B4-BE49-F238E27FC236}">
                  <a16:creationId xmlns:a16="http://schemas.microsoft.com/office/drawing/2014/main" id="{13813F09-B123-52E4-187E-B0A6CBDB0168}"/>
                </a:ext>
              </a:extLst>
            </p:cNvPr>
            <p:cNvSpPr>
              <a:spLocks noChangeArrowheads="1"/>
            </p:cNvSpPr>
            <p:nvPr/>
          </p:nvSpPr>
          <p:spPr bwMode="auto">
            <a:xfrm>
              <a:off x="1035050" y="2262188"/>
              <a:ext cx="460375" cy="460375"/>
            </a:xfrm>
            <a:prstGeom prst="ellipse">
              <a:avLst/>
            </a:prstGeom>
            <a:solidFill>
              <a:srgbClr val="FFFFFF">
                <a:alpha val="61960"/>
              </a:srgbClr>
            </a:solidFill>
            <a:ln w="9525">
              <a:solidFill>
                <a:srgbClr val="FFFFFF"/>
              </a:solidFill>
              <a:round/>
              <a:headEnd/>
              <a:tailEnd/>
            </a:ln>
            <a:effectLst>
              <a:outerShdw dist="38100" dir="2700000" algn="tl" rotWithShape="0">
                <a:srgbClr val="808080">
                  <a:alpha val="39998"/>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nb-NO" altLang="en-US" sz="1800">
                <a:solidFill>
                  <a:srgbClr val="FFFFFF"/>
                </a:solidFill>
                <a:latin typeface="Calibri" panose="020F0502020204030204" pitchFamily="34" charset="0"/>
              </a:endParaRPr>
            </a:p>
          </p:txBody>
        </p:sp>
        <p:sp>
          <p:nvSpPr>
            <p:cNvPr id="18469" name="Tekstboks 54">
              <a:extLst>
                <a:ext uri="{FF2B5EF4-FFF2-40B4-BE49-F238E27FC236}">
                  <a16:creationId xmlns:a16="http://schemas.microsoft.com/office/drawing/2014/main" id="{0ABFC0FD-2BDC-9B38-FB44-237F44515416}"/>
                </a:ext>
              </a:extLst>
            </p:cNvPr>
            <p:cNvSpPr txBox="1">
              <a:spLocks noChangeArrowheads="1"/>
            </p:cNvSpPr>
            <p:nvPr/>
          </p:nvSpPr>
          <p:spPr bwMode="auto">
            <a:xfrm>
              <a:off x="1125538" y="2308225"/>
              <a:ext cx="312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da-DK" altLang="en-US" sz="1800">
                  <a:solidFill>
                    <a:srgbClr val="151616"/>
                  </a:solidFill>
                  <a:latin typeface="Calibri" panose="020F0502020204030204" pitchFamily="34" charset="0"/>
                </a:rPr>
                <a:t>1</a:t>
              </a:r>
            </a:p>
          </p:txBody>
        </p:sp>
      </p:grpSp>
      <p:sp>
        <p:nvSpPr>
          <p:cNvPr id="17417" name="Rektangel 76">
            <a:extLst>
              <a:ext uri="{FF2B5EF4-FFF2-40B4-BE49-F238E27FC236}">
                <a16:creationId xmlns:a16="http://schemas.microsoft.com/office/drawing/2014/main" id="{8518EDB6-A87C-3D7F-07A8-6CE11F2C6A80}"/>
              </a:ext>
            </a:extLst>
          </p:cNvPr>
          <p:cNvSpPr>
            <a:spLocks noChangeArrowheads="1"/>
          </p:cNvSpPr>
          <p:nvPr/>
        </p:nvSpPr>
        <p:spPr bwMode="auto">
          <a:xfrm>
            <a:off x="1000125" y="1839913"/>
            <a:ext cx="24352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Aft>
                <a:spcPts val="600"/>
              </a:spcAft>
            </a:pPr>
            <a:r>
              <a:rPr lang="en-US" altLang="en-US" sz="1100" b="1" noProof="1">
                <a:solidFill>
                  <a:srgbClr val="FFFFFF"/>
                </a:solidFill>
                <a:latin typeface="Calibri" panose="020F0502020204030204" pitchFamily="34" charset="0"/>
                <a:cs typeface="Arial" panose="020B0604020202020204" pitchFamily="34" charset="0"/>
              </a:rPr>
              <a:t>Invoices and Billing</a:t>
            </a:r>
          </a:p>
        </p:txBody>
      </p:sp>
      <p:sp>
        <p:nvSpPr>
          <p:cNvPr id="17430" name="Tekstboks 72">
            <a:extLst>
              <a:ext uri="{FF2B5EF4-FFF2-40B4-BE49-F238E27FC236}">
                <a16:creationId xmlns:a16="http://schemas.microsoft.com/office/drawing/2014/main" id="{F43336FA-3A20-FD20-4AD4-62DD5BCA3B99}"/>
              </a:ext>
            </a:extLst>
          </p:cNvPr>
          <p:cNvSpPr txBox="1">
            <a:spLocks noChangeArrowheads="1"/>
          </p:cNvSpPr>
          <p:nvPr/>
        </p:nvSpPr>
        <p:spPr bwMode="auto">
          <a:xfrm>
            <a:off x="1635125" y="2308225"/>
            <a:ext cx="545941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eaLnBrk="1" hangingPunct="1"/>
            <a:r>
              <a:rPr lang="en-US" altLang="en-US" sz="1100" dirty="0">
                <a:solidFill>
                  <a:srgbClr val="000000"/>
                </a:solidFill>
                <a:latin typeface="Calibri" panose="020F0502020204030204" pitchFamily="34" charset="0"/>
              </a:rPr>
              <a:t>Protecting Credit Card Information.  </a:t>
            </a:r>
            <a:r>
              <a:rPr lang="en-US" altLang="en-US" sz="1100" b="1" dirty="0">
                <a:solidFill>
                  <a:srgbClr val="000000"/>
                </a:solidFill>
                <a:latin typeface="Calibri" panose="020F0502020204030204" pitchFamily="34" charset="0"/>
              </a:rPr>
              <a:t>REQUIRED by your Merchant Account.</a:t>
            </a:r>
          </a:p>
          <a:p>
            <a:pPr algn="just" eaLnBrk="1" hangingPunct="1"/>
            <a:r>
              <a:rPr lang="en-US" altLang="en-US" sz="1100" b="1" dirty="0">
                <a:solidFill>
                  <a:srgbClr val="000000"/>
                </a:solidFill>
                <a:latin typeface="Calibri" panose="020F0502020204030204" pitchFamily="34" charset="0"/>
              </a:rPr>
              <a:t>Fines, inability to take credit cards , 90 days or forever.  US Secret Service Involvement  </a:t>
            </a:r>
            <a:endParaRPr lang="da-DK" altLang="en-US" sz="1100" b="1" dirty="0">
              <a:solidFill>
                <a:srgbClr val="000000"/>
              </a:solidFill>
              <a:latin typeface="Calibri" panose="020F0502020204030204" pitchFamily="34" charset="0"/>
            </a:endParaRPr>
          </a:p>
          <a:p>
            <a:pPr algn="just" eaLnBrk="1" hangingPunct="1"/>
            <a:endParaRPr lang="da-DK" altLang="en-US" sz="1100" dirty="0">
              <a:solidFill>
                <a:srgbClr val="000000"/>
              </a:solidFill>
              <a:latin typeface="Calibri" panose="020F0502020204030204" pitchFamily="34" charset="0"/>
            </a:endParaRPr>
          </a:p>
        </p:txBody>
      </p:sp>
      <p:grpSp>
        <p:nvGrpSpPr>
          <p:cNvPr id="4" name="Group 48">
            <a:extLst>
              <a:ext uri="{FF2B5EF4-FFF2-40B4-BE49-F238E27FC236}">
                <a16:creationId xmlns:a16="http://schemas.microsoft.com/office/drawing/2014/main" id="{8F371002-3ECB-D41E-F722-B615E8ACB1C2}"/>
              </a:ext>
            </a:extLst>
          </p:cNvPr>
          <p:cNvGrpSpPr>
            <a:grpSpLocks/>
          </p:cNvGrpSpPr>
          <p:nvPr/>
        </p:nvGrpSpPr>
        <p:grpSpPr bwMode="auto">
          <a:xfrm>
            <a:off x="0" y="0"/>
            <a:ext cx="7062788" cy="892175"/>
            <a:chOff x="0" y="0"/>
            <a:chExt cx="7062788" cy="892175"/>
          </a:xfrm>
        </p:grpSpPr>
        <p:sp>
          <p:nvSpPr>
            <p:cNvPr id="18464" name="TextBox 43">
              <a:extLst>
                <a:ext uri="{FF2B5EF4-FFF2-40B4-BE49-F238E27FC236}">
                  <a16:creationId xmlns:a16="http://schemas.microsoft.com/office/drawing/2014/main" id="{7C0BE8E1-7F53-EF76-B40F-4161C786FE6E}"/>
                </a:ext>
              </a:extLst>
            </p:cNvPr>
            <p:cNvSpPr txBox="1">
              <a:spLocks noChangeArrowheads="1"/>
            </p:cNvSpPr>
            <p:nvPr/>
          </p:nvSpPr>
          <p:spPr bwMode="auto">
            <a:xfrm>
              <a:off x="314325" y="600075"/>
              <a:ext cx="1816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300" b="1">
                  <a:solidFill>
                    <a:srgbClr val="000000"/>
                  </a:solidFill>
                  <a:latin typeface="Calibri" panose="020F0502020204030204" pitchFamily="34" charset="0"/>
                </a:rPr>
                <a:t>Sub headline</a:t>
              </a:r>
            </a:p>
          </p:txBody>
        </p:sp>
        <p:sp>
          <p:nvSpPr>
            <p:cNvPr id="18465" name="TextBox 54">
              <a:extLst>
                <a:ext uri="{FF2B5EF4-FFF2-40B4-BE49-F238E27FC236}">
                  <a16:creationId xmlns:a16="http://schemas.microsoft.com/office/drawing/2014/main" id="{25833CFC-0517-FA74-AE15-08A1D8CD5FAA}"/>
                </a:ext>
              </a:extLst>
            </p:cNvPr>
            <p:cNvSpPr txBox="1">
              <a:spLocks noChangeArrowheads="1"/>
            </p:cNvSpPr>
            <p:nvPr/>
          </p:nvSpPr>
          <p:spPr bwMode="auto">
            <a:xfrm>
              <a:off x="314325" y="377825"/>
              <a:ext cx="18954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nb-NO" altLang="en-US" sz="1500" b="1">
                  <a:solidFill>
                    <a:srgbClr val="262626"/>
                  </a:solidFill>
                  <a:latin typeface="Calibri" panose="020F0502020204030204" pitchFamily="34" charset="0"/>
                </a:rPr>
                <a:t>AGENDA</a:t>
              </a:r>
              <a:endParaRPr lang="en-GB" altLang="en-US" sz="1500">
                <a:solidFill>
                  <a:srgbClr val="262626"/>
                </a:solidFill>
                <a:latin typeface="Calibri" panose="020F0502020204030204" pitchFamily="34" charset="0"/>
              </a:endParaRPr>
            </a:p>
          </p:txBody>
        </p:sp>
        <p:sp>
          <p:nvSpPr>
            <p:cNvPr id="53" name="Rectangle 52">
              <a:extLst>
                <a:ext uri="{FF2B5EF4-FFF2-40B4-BE49-F238E27FC236}">
                  <a16:creationId xmlns:a16="http://schemas.microsoft.com/office/drawing/2014/main" id="{9F9D4B97-A7C7-7A28-147D-2F82CC0A9AC7}"/>
                </a:ext>
              </a:extLst>
            </p:cNvPr>
            <p:cNvSpPr/>
            <p:nvPr/>
          </p:nvSpPr>
          <p:spPr>
            <a:xfrm>
              <a:off x="0" y="0"/>
              <a:ext cx="7062788" cy="892175"/>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nb-NO" altLang="en-US" sz="1800">
                <a:solidFill>
                  <a:srgbClr val="FFFFFF"/>
                </a:solidFill>
                <a:latin typeface="Calibri" panose="020F0502020204030204" pitchFamily="34" charset="0"/>
              </a:endParaRPr>
            </a:p>
          </p:txBody>
        </p:sp>
        <p:sp>
          <p:nvSpPr>
            <p:cNvPr id="18467" name="TextBox 54">
              <a:extLst>
                <a:ext uri="{FF2B5EF4-FFF2-40B4-BE49-F238E27FC236}">
                  <a16:creationId xmlns:a16="http://schemas.microsoft.com/office/drawing/2014/main" id="{D1F42364-DE98-2A3A-3B1D-4795DE2C8E93}"/>
                </a:ext>
              </a:extLst>
            </p:cNvPr>
            <p:cNvSpPr txBox="1">
              <a:spLocks noChangeArrowheads="1"/>
            </p:cNvSpPr>
            <p:nvPr/>
          </p:nvSpPr>
          <p:spPr bwMode="auto">
            <a:xfrm>
              <a:off x="314325" y="377825"/>
              <a:ext cx="2514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nb-NO" altLang="en-US" sz="1500" b="1" dirty="0">
                  <a:solidFill>
                    <a:srgbClr val="262626"/>
                  </a:solidFill>
                  <a:latin typeface="Calibri" panose="020F0502020204030204" pitchFamily="34" charset="0"/>
                </a:rPr>
                <a:t>Data Privacy Risks</a:t>
              </a:r>
              <a:endParaRPr lang="en-GB" altLang="en-US" sz="1500" dirty="0">
                <a:solidFill>
                  <a:srgbClr val="262626"/>
                </a:solidFill>
                <a:latin typeface="Calibri" panose="020F0502020204030204" pitchFamily="34" charset="0"/>
              </a:endParaRPr>
            </a:p>
          </p:txBody>
        </p:sp>
      </p:grpSp>
      <p:grpSp>
        <p:nvGrpSpPr>
          <p:cNvPr id="5" name="Group 54">
            <a:extLst>
              <a:ext uri="{FF2B5EF4-FFF2-40B4-BE49-F238E27FC236}">
                <a16:creationId xmlns:a16="http://schemas.microsoft.com/office/drawing/2014/main" id="{39C1BBF9-08BA-70E8-8DB9-D7718B32D7E2}"/>
              </a:ext>
            </a:extLst>
          </p:cNvPr>
          <p:cNvGrpSpPr>
            <a:grpSpLocks/>
          </p:cNvGrpSpPr>
          <p:nvPr/>
        </p:nvGrpSpPr>
        <p:grpSpPr bwMode="auto">
          <a:xfrm>
            <a:off x="7059613" y="0"/>
            <a:ext cx="2084387" cy="1236663"/>
            <a:chOff x="7059613" y="0"/>
            <a:chExt cx="2084387" cy="1236663"/>
          </a:xfrm>
        </p:grpSpPr>
        <p:pic>
          <p:nvPicPr>
            <p:cNvPr id="18462" name="Billede 31" descr="dreamstime_Blue Ocean.jpg">
              <a:extLst>
                <a:ext uri="{FF2B5EF4-FFF2-40B4-BE49-F238E27FC236}">
                  <a16:creationId xmlns:a16="http://schemas.microsoft.com/office/drawing/2014/main" id="{20471EAB-C3F5-8CB1-4F54-185E3683DB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59613" y="0"/>
              <a:ext cx="208280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Rectangle 57">
              <a:extLst>
                <a:ext uri="{FF2B5EF4-FFF2-40B4-BE49-F238E27FC236}">
                  <a16:creationId xmlns:a16="http://schemas.microsoft.com/office/drawing/2014/main" id="{048C2A5F-2707-C82A-A79C-CA1DB82C63FF}"/>
                </a:ext>
              </a:extLst>
            </p:cNvPr>
            <p:cNvSpPr/>
            <p:nvPr/>
          </p:nvSpPr>
          <p:spPr>
            <a:xfrm>
              <a:off x="7062788" y="879475"/>
              <a:ext cx="2081212" cy="357188"/>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nb-NO" altLang="en-US" sz="1800">
                <a:solidFill>
                  <a:srgbClr val="FFFFFF"/>
                </a:solidFill>
                <a:latin typeface="Calibri" panose="020F0502020204030204" pitchFamily="34" charset="0"/>
              </a:endParaRPr>
            </a:p>
          </p:txBody>
        </p:sp>
      </p:grpSp>
      <p:grpSp>
        <p:nvGrpSpPr>
          <p:cNvPr id="6" name="Group 58">
            <a:extLst>
              <a:ext uri="{FF2B5EF4-FFF2-40B4-BE49-F238E27FC236}">
                <a16:creationId xmlns:a16="http://schemas.microsoft.com/office/drawing/2014/main" id="{8EC18767-184B-DEE7-A975-31D4FECA8F22}"/>
              </a:ext>
            </a:extLst>
          </p:cNvPr>
          <p:cNvGrpSpPr>
            <a:grpSpLocks/>
          </p:cNvGrpSpPr>
          <p:nvPr/>
        </p:nvGrpSpPr>
        <p:grpSpPr bwMode="auto">
          <a:xfrm>
            <a:off x="0" y="879475"/>
            <a:ext cx="7062788" cy="357188"/>
            <a:chOff x="0" y="879475"/>
            <a:chExt cx="7062788" cy="357188"/>
          </a:xfrm>
        </p:grpSpPr>
        <p:sp>
          <p:nvSpPr>
            <p:cNvPr id="61" name="Rectangle 60">
              <a:extLst>
                <a:ext uri="{FF2B5EF4-FFF2-40B4-BE49-F238E27FC236}">
                  <a16:creationId xmlns:a16="http://schemas.microsoft.com/office/drawing/2014/main" id="{B17AD679-E47A-253E-5A1C-AEF9BB9236D9}"/>
                </a:ext>
              </a:extLst>
            </p:cNvPr>
            <p:cNvSpPr/>
            <p:nvPr/>
          </p:nvSpPr>
          <p:spPr>
            <a:xfrm>
              <a:off x="0" y="879475"/>
              <a:ext cx="7062788" cy="357188"/>
            </a:xfrm>
            <a:prstGeom prst="rect">
              <a:avLst/>
            </a:prstGeom>
            <a:solidFill>
              <a:srgbClr val="595959"/>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nb-NO" altLang="en-US" sz="1800">
                <a:solidFill>
                  <a:srgbClr val="FFFFFF"/>
                </a:solidFill>
                <a:latin typeface="Calibri" panose="020F0502020204030204" pitchFamily="34" charset="0"/>
              </a:endParaRPr>
            </a:p>
          </p:txBody>
        </p:sp>
        <p:sp>
          <p:nvSpPr>
            <p:cNvPr id="18461" name="TextBox 43">
              <a:extLst>
                <a:ext uri="{FF2B5EF4-FFF2-40B4-BE49-F238E27FC236}">
                  <a16:creationId xmlns:a16="http://schemas.microsoft.com/office/drawing/2014/main" id="{5D270DA3-BD28-1B54-53A3-F145E3656145}"/>
                </a:ext>
              </a:extLst>
            </p:cNvPr>
            <p:cNvSpPr txBox="1">
              <a:spLocks noChangeArrowheads="1"/>
            </p:cNvSpPr>
            <p:nvPr/>
          </p:nvSpPr>
          <p:spPr bwMode="auto">
            <a:xfrm>
              <a:off x="314324" y="892175"/>
              <a:ext cx="352783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300" b="1" dirty="0">
                  <a:solidFill>
                    <a:schemeClr val="bg1"/>
                  </a:solidFill>
                  <a:latin typeface="Calibri" panose="020F0502020204030204" pitchFamily="34" charset="0"/>
                </a:rPr>
                <a:t>Regulatory Compliance</a:t>
              </a:r>
            </a:p>
          </p:txBody>
        </p:sp>
      </p:grpSp>
      <p:grpSp>
        <p:nvGrpSpPr>
          <p:cNvPr id="7" name="Group 70">
            <a:extLst>
              <a:ext uri="{FF2B5EF4-FFF2-40B4-BE49-F238E27FC236}">
                <a16:creationId xmlns:a16="http://schemas.microsoft.com/office/drawing/2014/main" id="{8DDB53EE-A455-A418-0F67-E14229D7D80E}"/>
              </a:ext>
            </a:extLst>
          </p:cNvPr>
          <p:cNvGrpSpPr>
            <a:grpSpLocks/>
          </p:cNvGrpSpPr>
          <p:nvPr/>
        </p:nvGrpSpPr>
        <p:grpSpPr bwMode="auto">
          <a:xfrm>
            <a:off x="866775" y="4751388"/>
            <a:ext cx="7351713" cy="1079500"/>
            <a:chOff x="866775" y="1827213"/>
            <a:chExt cx="7351713" cy="1079500"/>
          </a:xfrm>
        </p:grpSpPr>
        <p:sp>
          <p:nvSpPr>
            <p:cNvPr id="18458" name="Rounded Rectangle 33">
              <a:extLst>
                <a:ext uri="{FF2B5EF4-FFF2-40B4-BE49-F238E27FC236}">
                  <a16:creationId xmlns:a16="http://schemas.microsoft.com/office/drawing/2014/main" id="{E23B0F85-0BC6-8006-C2A4-4A7D6C3C1591}"/>
                </a:ext>
              </a:extLst>
            </p:cNvPr>
            <p:cNvSpPr>
              <a:spLocks noChangeArrowheads="1"/>
            </p:cNvSpPr>
            <p:nvPr/>
          </p:nvSpPr>
          <p:spPr bwMode="auto">
            <a:xfrm rot="16200000" flipH="1">
              <a:off x="4002882" y="-1308894"/>
              <a:ext cx="1079500" cy="7351713"/>
            </a:xfrm>
            <a:prstGeom prst="roundRect">
              <a:avLst>
                <a:gd name="adj" fmla="val 7870"/>
              </a:avLst>
            </a:prstGeom>
            <a:solidFill>
              <a:srgbClr val="FFFFFF"/>
            </a:solidFill>
            <a:ln w="6350">
              <a:solidFill>
                <a:srgbClr val="D9D9D9"/>
              </a:solidFill>
              <a:round/>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eaLnBrk="1" hangingPunct="1"/>
              <a:endParaRPr lang="nb-NO" altLang="en-US" sz="1800">
                <a:solidFill>
                  <a:srgbClr val="FFFFFF"/>
                </a:solidFill>
                <a:latin typeface="Calibri" panose="020F0502020204030204" pitchFamily="34" charset="0"/>
              </a:endParaRPr>
            </a:p>
          </p:txBody>
        </p:sp>
        <p:sp>
          <p:nvSpPr>
            <p:cNvPr id="73" name="Round Same Side Corner Rectangle 72">
              <a:extLst>
                <a:ext uri="{FF2B5EF4-FFF2-40B4-BE49-F238E27FC236}">
                  <a16:creationId xmlns:a16="http://schemas.microsoft.com/office/drawing/2014/main" id="{2EF47D36-A1B5-EA5E-44EA-B031B9184691}"/>
                </a:ext>
              </a:extLst>
            </p:cNvPr>
            <p:cNvSpPr/>
            <p:nvPr/>
          </p:nvSpPr>
          <p:spPr>
            <a:xfrm>
              <a:off x="866775" y="1827213"/>
              <a:ext cx="7351713" cy="306387"/>
            </a:xfrm>
            <a:prstGeom prst="round2SameRect">
              <a:avLst>
                <a:gd name="adj1" fmla="val 27778"/>
                <a:gd name="adj2" fmla="val 0"/>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nb-NO" altLang="en-US" sz="1800">
                <a:solidFill>
                  <a:srgbClr val="FFFFFF"/>
                </a:solidFill>
                <a:latin typeface="Calibri" panose="020F0502020204030204" pitchFamily="34" charset="0"/>
              </a:endParaRPr>
            </a:p>
          </p:txBody>
        </p:sp>
      </p:grpSp>
      <p:grpSp>
        <p:nvGrpSpPr>
          <p:cNvPr id="8" name="Group 73">
            <a:extLst>
              <a:ext uri="{FF2B5EF4-FFF2-40B4-BE49-F238E27FC236}">
                <a16:creationId xmlns:a16="http://schemas.microsoft.com/office/drawing/2014/main" id="{A7B8186C-3D58-6D92-8678-2F77A81B3985}"/>
              </a:ext>
            </a:extLst>
          </p:cNvPr>
          <p:cNvGrpSpPr>
            <a:grpSpLocks/>
          </p:cNvGrpSpPr>
          <p:nvPr/>
        </p:nvGrpSpPr>
        <p:grpSpPr bwMode="auto">
          <a:xfrm>
            <a:off x="1035050" y="5186363"/>
            <a:ext cx="460375" cy="460375"/>
            <a:chOff x="1035050" y="2262188"/>
            <a:chExt cx="460375" cy="460375"/>
          </a:xfrm>
        </p:grpSpPr>
        <p:sp>
          <p:nvSpPr>
            <p:cNvPr id="75" name="Ellipse 53">
              <a:extLst>
                <a:ext uri="{FF2B5EF4-FFF2-40B4-BE49-F238E27FC236}">
                  <a16:creationId xmlns:a16="http://schemas.microsoft.com/office/drawing/2014/main" id="{1FC3C885-E7B3-6908-FA8E-647EC539246C}"/>
                </a:ext>
              </a:extLst>
            </p:cNvPr>
            <p:cNvSpPr>
              <a:spLocks noChangeArrowheads="1"/>
            </p:cNvSpPr>
            <p:nvPr/>
          </p:nvSpPr>
          <p:spPr bwMode="auto">
            <a:xfrm>
              <a:off x="1035050" y="2262188"/>
              <a:ext cx="460375" cy="460375"/>
            </a:xfrm>
            <a:prstGeom prst="ellipse">
              <a:avLst/>
            </a:prstGeom>
            <a:solidFill>
              <a:srgbClr val="FFFFFF">
                <a:alpha val="61960"/>
              </a:srgbClr>
            </a:solidFill>
            <a:ln w="9525">
              <a:solidFill>
                <a:srgbClr val="FFFFFF"/>
              </a:solidFill>
              <a:round/>
              <a:headEnd/>
              <a:tailEnd/>
            </a:ln>
            <a:effectLst>
              <a:outerShdw dist="38100" dir="2700000" algn="tl" rotWithShape="0">
                <a:srgbClr val="808080">
                  <a:alpha val="39998"/>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nb-NO" altLang="en-US" sz="1800">
                <a:solidFill>
                  <a:srgbClr val="FFFFFF"/>
                </a:solidFill>
                <a:latin typeface="Calibri" panose="020F0502020204030204" pitchFamily="34" charset="0"/>
              </a:endParaRPr>
            </a:p>
          </p:txBody>
        </p:sp>
        <p:sp>
          <p:nvSpPr>
            <p:cNvPr id="18457" name="Tekstboks 54">
              <a:extLst>
                <a:ext uri="{FF2B5EF4-FFF2-40B4-BE49-F238E27FC236}">
                  <a16:creationId xmlns:a16="http://schemas.microsoft.com/office/drawing/2014/main" id="{37F863FC-DF38-CFAA-11F9-30604DC8D962}"/>
                </a:ext>
              </a:extLst>
            </p:cNvPr>
            <p:cNvSpPr txBox="1">
              <a:spLocks noChangeArrowheads="1"/>
            </p:cNvSpPr>
            <p:nvPr/>
          </p:nvSpPr>
          <p:spPr bwMode="auto">
            <a:xfrm>
              <a:off x="1125538" y="2308225"/>
              <a:ext cx="312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da-DK" altLang="en-US" sz="1800">
                  <a:solidFill>
                    <a:srgbClr val="151616"/>
                  </a:solidFill>
                  <a:latin typeface="Calibri" panose="020F0502020204030204" pitchFamily="34" charset="0"/>
                </a:rPr>
                <a:t>3</a:t>
              </a:r>
            </a:p>
          </p:txBody>
        </p:sp>
      </p:grpSp>
      <p:sp>
        <p:nvSpPr>
          <p:cNvPr id="77" name="Rektangel 76">
            <a:extLst>
              <a:ext uri="{FF2B5EF4-FFF2-40B4-BE49-F238E27FC236}">
                <a16:creationId xmlns:a16="http://schemas.microsoft.com/office/drawing/2014/main" id="{650098BD-A540-1760-3979-86F552F4FF57}"/>
              </a:ext>
            </a:extLst>
          </p:cNvPr>
          <p:cNvSpPr>
            <a:spLocks noChangeArrowheads="1"/>
          </p:cNvSpPr>
          <p:nvPr/>
        </p:nvSpPr>
        <p:spPr bwMode="auto">
          <a:xfrm>
            <a:off x="1000125" y="4764088"/>
            <a:ext cx="43268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Aft>
                <a:spcPts val="600"/>
              </a:spcAft>
            </a:pPr>
            <a:r>
              <a:rPr lang="en-US" altLang="en-US" sz="1100" b="1" noProof="1">
                <a:solidFill>
                  <a:srgbClr val="FFFFFF"/>
                </a:solidFill>
                <a:latin typeface="Calibri" panose="020F0502020204030204" pitchFamily="34" charset="0"/>
                <a:cs typeface="Arial" panose="020B0604020202020204" pitchFamily="34" charset="0"/>
              </a:rPr>
              <a:t>Specialise in Law offices and Health Care Orgnaizations</a:t>
            </a:r>
          </a:p>
        </p:txBody>
      </p:sp>
      <p:sp>
        <p:nvSpPr>
          <p:cNvPr id="78" name="Tekstboks 72">
            <a:extLst>
              <a:ext uri="{FF2B5EF4-FFF2-40B4-BE49-F238E27FC236}">
                <a16:creationId xmlns:a16="http://schemas.microsoft.com/office/drawing/2014/main" id="{25A3665E-D2FE-E835-84DD-6495AB62B628}"/>
              </a:ext>
            </a:extLst>
          </p:cNvPr>
          <p:cNvSpPr txBox="1">
            <a:spLocks noChangeArrowheads="1"/>
          </p:cNvSpPr>
          <p:nvPr/>
        </p:nvSpPr>
        <p:spPr bwMode="auto">
          <a:xfrm>
            <a:off x="1635125" y="5232400"/>
            <a:ext cx="545941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eaLnBrk="1" hangingPunct="1"/>
            <a:r>
              <a:rPr lang="en-US" altLang="en-US" sz="1100" dirty="0">
                <a:solidFill>
                  <a:srgbClr val="000000"/>
                </a:solidFill>
                <a:latin typeface="Calibri" panose="020F0502020204030204" pitchFamily="34" charset="0"/>
              </a:rPr>
              <a:t>Lawyers, ABA rule  1.1, formal opinion 483:  Lawyers must be competent in the technology they use and inform the client if they get breached</a:t>
            </a:r>
          </a:p>
          <a:p>
            <a:pPr algn="just" eaLnBrk="1" hangingPunct="1"/>
            <a:r>
              <a:rPr lang="en-US" altLang="en-US" sz="1100" dirty="0">
                <a:solidFill>
                  <a:srgbClr val="000000"/>
                </a:solidFill>
                <a:latin typeface="Calibri" panose="020F0502020204030204" pitchFamily="34" charset="0"/>
              </a:rPr>
              <a:t>Health Care (HIPAA): $1500 fine PER PATIENT RECORD</a:t>
            </a:r>
            <a:endParaRPr lang="da-DK" altLang="en-US" sz="1100" dirty="0">
              <a:solidFill>
                <a:srgbClr val="000000"/>
              </a:solidFill>
              <a:latin typeface="Calibri" panose="020F0502020204030204" pitchFamily="34" charset="0"/>
            </a:endParaRPr>
          </a:p>
          <a:p>
            <a:pPr algn="just" eaLnBrk="1" hangingPunct="1"/>
            <a:endParaRPr lang="da-DK" altLang="en-US" sz="1100" dirty="0">
              <a:solidFill>
                <a:srgbClr val="000000"/>
              </a:solidFill>
              <a:latin typeface="Calibri" panose="020F0502020204030204" pitchFamily="34" charset="0"/>
            </a:endParaRPr>
          </a:p>
        </p:txBody>
      </p:sp>
      <p:grpSp>
        <p:nvGrpSpPr>
          <p:cNvPr id="9" name="Group 62">
            <a:extLst>
              <a:ext uri="{FF2B5EF4-FFF2-40B4-BE49-F238E27FC236}">
                <a16:creationId xmlns:a16="http://schemas.microsoft.com/office/drawing/2014/main" id="{08899AAC-4B9E-6434-0DBA-F893F563D1AF}"/>
              </a:ext>
            </a:extLst>
          </p:cNvPr>
          <p:cNvGrpSpPr>
            <a:grpSpLocks/>
          </p:cNvGrpSpPr>
          <p:nvPr/>
        </p:nvGrpSpPr>
        <p:grpSpPr bwMode="auto">
          <a:xfrm>
            <a:off x="866775" y="3289300"/>
            <a:ext cx="7351713" cy="1079500"/>
            <a:chOff x="866775" y="1827213"/>
            <a:chExt cx="7351713" cy="1079500"/>
          </a:xfrm>
        </p:grpSpPr>
        <p:sp>
          <p:nvSpPr>
            <p:cNvPr id="18454" name="Rounded Rectangle 33">
              <a:extLst>
                <a:ext uri="{FF2B5EF4-FFF2-40B4-BE49-F238E27FC236}">
                  <a16:creationId xmlns:a16="http://schemas.microsoft.com/office/drawing/2014/main" id="{A05F3CA3-F6F2-0BF6-0455-0B5DEC8FCF09}"/>
                </a:ext>
              </a:extLst>
            </p:cNvPr>
            <p:cNvSpPr>
              <a:spLocks noChangeArrowheads="1"/>
            </p:cNvSpPr>
            <p:nvPr/>
          </p:nvSpPr>
          <p:spPr bwMode="auto">
            <a:xfrm rot="16200000" flipH="1">
              <a:off x="4002882" y="-1308894"/>
              <a:ext cx="1079500" cy="7351713"/>
            </a:xfrm>
            <a:prstGeom prst="roundRect">
              <a:avLst>
                <a:gd name="adj" fmla="val 7870"/>
              </a:avLst>
            </a:prstGeom>
            <a:solidFill>
              <a:srgbClr val="FFFFFF"/>
            </a:solidFill>
            <a:ln w="6350">
              <a:solidFill>
                <a:srgbClr val="D9D9D9"/>
              </a:solidFill>
              <a:round/>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eaLnBrk="1" hangingPunct="1"/>
              <a:endParaRPr lang="nb-NO" altLang="en-US" sz="1800">
                <a:solidFill>
                  <a:srgbClr val="FFFFFF"/>
                </a:solidFill>
                <a:latin typeface="Calibri" panose="020F0502020204030204" pitchFamily="34" charset="0"/>
              </a:endParaRPr>
            </a:p>
          </p:txBody>
        </p:sp>
        <p:sp>
          <p:nvSpPr>
            <p:cNvPr id="65" name="Round Same Side Corner Rectangle 64">
              <a:extLst>
                <a:ext uri="{FF2B5EF4-FFF2-40B4-BE49-F238E27FC236}">
                  <a16:creationId xmlns:a16="http://schemas.microsoft.com/office/drawing/2014/main" id="{CFFD3688-B7B0-576A-0CFE-92FFF29B1638}"/>
                </a:ext>
              </a:extLst>
            </p:cNvPr>
            <p:cNvSpPr/>
            <p:nvPr/>
          </p:nvSpPr>
          <p:spPr>
            <a:xfrm>
              <a:off x="866775" y="1827213"/>
              <a:ext cx="7351713" cy="306388"/>
            </a:xfrm>
            <a:prstGeom prst="round2SameRect">
              <a:avLst>
                <a:gd name="adj1" fmla="val 27778"/>
                <a:gd name="adj2" fmla="val 0"/>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nb-NO" altLang="en-US" sz="1800">
                <a:solidFill>
                  <a:srgbClr val="FFFFFF"/>
                </a:solidFill>
                <a:latin typeface="Calibri" panose="020F0502020204030204" pitchFamily="34" charset="0"/>
              </a:endParaRPr>
            </a:p>
          </p:txBody>
        </p:sp>
      </p:grpSp>
      <p:grpSp>
        <p:nvGrpSpPr>
          <p:cNvPr id="10" name="Group 65">
            <a:extLst>
              <a:ext uri="{FF2B5EF4-FFF2-40B4-BE49-F238E27FC236}">
                <a16:creationId xmlns:a16="http://schemas.microsoft.com/office/drawing/2014/main" id="{D436BC58-2C20-8738-156F-72EE13B20EC4}"/>
              </a:ext>
            </a:extLst>
          </p:cNvPr>
          <p:cNvGrpSpPr>
            <a:grpSpLocks/>
          </p:cNvGrpSpPr>
          <p:nvPr/>
        </p:nvGrpSpPr>
        <p:grpSpPr bwMode="auto">
          <a:xfrm>
            <a:off x="1035050" y="3724275"/>
            <a:ext cx="460375" cy="460375"/>
            <a:chOff x="1035050" y="2262188"/>
            <a:chExt cx="460375" cy="460375"/>
          </a:xfrm>
        </p:grpSpPr>
        <p:sp>
          <p:nvSpPr>
            <p:cNvPr id="67" name="Ellipse 53">
              <a:extLst>
                <a:ext uri="{FF2B5EF4-FFF2-40B4-BE49-F238E27FC236}">
                  <a16:creationId xmlns:a16="http://schemas.microsoft.com/office/drawing/2014/main" id="{6A3AB5B3-6AC3-EA13-BC0B-91BC5B99BCEE}"/>
                </a:ext>
              </a:extLst>
            </p:cNvPr>
            <p:cNvSpPr>
              <a:spLocks noChangeArrowheads="1"/>
            </p:cNvSpPr>
            <p:nvPr/>
          </p:nvSpPr>
          <p:spPr bwMode="auto">
            <a:xfrm>
              <a:off x="1035050" y="2262188"/>
              <a:ext cx="460375" cy="460375"/>
            </a:xfrm>
            <a:prstGeom prst="ellipse">
              <a:avLst/>
            </a:prstGeom>
            <a:solidFill>
              <a:srgbClr val="FFFFFF">
                <a:alpha val="61960"/>
              </a:srgbClr>
            </a:solidFill>
            <a:ln w="9525">
              <a:solidFill>
                <a:srgbClr val="FFFFFF"/>
              </a:solidFill>
              <a:round/>
              <a:headEnd/>
              <a:tailEnd/>
            </a:ln>
            <a:effectLst>
              <a:outerShdw dist="38100" dir="2700000" algn="tl" rotWithShape="0">
                <a:srgbClr val="808080">
                  <a:alpha val="39998"/>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nb-NO" altLang="en-US" sz="1800">
                <a:solidFill>
                  <a:srgbClr val="FFFFFF"/>
                </a:solidFill>
                <a:latin typeface="Calibri" panose="020F0502020204030204" pitchFamily="34" charset="0"/>
              </a:endParaRPr>
            </a:p>
          </p:txBody>
        </p:sp>
        <p:sp>
          <p:nvSpPr>
            <p:cNvPr id="18453" name="Tekstboks 54">
              <a:extLst>
                <a:ext uri="{FF2B5EF4-FFF2-40B4-BE49-F238E27FC236}">
                  <a16:creationId xmlns:a16="http://schemas.microsoft.com/office/drawing/2014/main" id="{9AF08241-8EF3-4468-2F38-DC41F1DC789E}"/>
                </a:ext>
              </a:extLst>
            </p:cNvPr>
            <p:cNvSpPr txBox="1">
              <a:spLocks noChangeArrowheads="1"/>
            </p:cNvSpPr>
            <p:nvPr/>
          </p:nvSpPr>
          <p:spPr bwMode="auto">
            <a:xfrm>
              <a:off x="1125538" y="2308225"/>
              <a:ext cx="312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da-DK" altLang="en-US" sz="1800">
                  <a:solidFill>
                    <a:srgbClr val="151616"/>
                  </a:solidFill>
                  <a:latin typeface="Calibri" panose="020F0502020204030204" pitchFamily="34" charset="0"/>
                </a:rPr>
                <a:t>2</a:t>
              </a:r>
            </a:p>
          </p:txBody>
        </p:sp>
      </p:grpSp>
      <p:sp>
        <p:nvSpPr>
          <p:cNvPr id="69" name="Rektangel 76">
            <a:extLst>
              <a:ext uri="{FF2B5EF4-FFF2-40B4-BE49-F238E27FC236}">
                <a16:creationId xmlns:a16="http://schemas.microsoft.com/office/drawing/2014/main" id="{E1330C7B-324C-5EFC-3C95-2571B1400B16}"/>
              </a:ext>
            </a:extLst>
          </p:cNvPr>
          <p:cNvSpPr>
            <a:spLocks noChangeArrowheads="1"/>
          </p:cNvSpPr>
          <p:nvPr/>
        </p:nvSpPr>
        <p:spPr bwMode="auto">
          <a:xfrm>
            <a:off x="1000125" y="3302000"/>
            <a:ext cx="24352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Aft>
                <a:spcPts val="600"/>
              </a:spcAft>
            </a:pPr>
            <a:r>
              <a:rPr lang="en-US" altLang="en-US" sz="1100" b="1" noProof="1">
                <a:solidFill>
                  <a:srgbClr val="FFFFFF"/>
                </a:solidFill>
                <a:latin typeface="Calibri" panose="020F0502020204030204" pitchFamily="34" charset="0"/>
                <a:cs typeface="Arial" panose="020B0604020202020204" pitchFamily="34" charset="0"/>
              </a:rPr>
              <a:t>HR, Payroll, Employee Information</a:t>
            </a:r>
          </a:p>
        </p:txBody>
      </p:sp>
      <p:sp>
        <p:nvSpPr>
          <p:cNvPr id="70" name="Tekstboks 72">
            <a:extLst>
              <a:ext uri="{FF2B5EF4-FFF2-40B4-BE49-F238E27FC236}">
                <a16:creationId xmlns:a16="http://schemas.microsoft.com/office/drawing/2014/main" id="{7F12F33E-A18B-9314-8606-EB5C96BB596E}"/>
              </a:ext>
            </a:extLst>
          </p:cNvPr>
          <p:cNvSpPr txBox="1">
            <a:spLocks noChangeArrowheads="1"/>
          </p:cNvSpPr>
          <p:nvPr/>
        </p:nvSpPr>
        <p:spPr bwMode="auto">
          <a:xfrm>
            <a:off x="1635125" y="3770313"/>
            <a:ext cx="545941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eaLnBrk="1" hangingPunct="1"/>
            <a:r>
              <a:rPr lang="en-US" altLang="en-US" sz="1100" dirty="0">
                <a:solidFill>
                  <a:srgbClr val="000000"/>
                </a:solidFill>
                <a:latin typeface="Calibri" panose="020F0502020204030204" pitchFamily="34" charset="0"/>
              </a:rPr>
              <a:t>Protecting Social Security Information, Bank Account information.</a:t>
            </a:r>
          </a:p>
          <a:p>
            <a:pPr algn="just" eaLnBrk="1" hangingPunct="1"/>
            <a:r>
              <a:rPr lang="en-US" altLang="en-US" sz="1100" dirty="0">
                <a:solidFill>
                  <a:srgbClr val="000000"/>
                </a:solidFill>
                <a:latin typeface="Calibri" panose="020F0502020204030204" pitchFamily="34" charset="0"/>
              </a:rPr>
              <a:t>State and Federal law. </a:t>
            </a:r>
            <a:endParaRPr lang="da-DK" altLang="en-US" sz="1100" dirty="0">
              <a:solidFill>
                <a:srgbClr val="000000"/>
              </a:solidFill>
              <a:latin typeface="Calibri" panose="020F0502020204030204" pitchFamily="34" charset="0"/>
            </a:endParaRPr>
          </a:p>
          <a:p>
            <a:pPr algn="just" eaLnBrk="1" hangingPunct="1"/>
            <a:endParaRPr lang="da-DK" altLang="en-US" sz="1100" dirty="0">
              <a:solidFill>
                <a:srgbClr val="000000"/>
              </a:solidFill>
              <a:latin typeface="Calibri" panose="020F0502020204030204" pitchFamily="34" charset="0"/>
            </a:endParaRPr>
          </a:p>
        </p:txBody>
      </p:sp>
      <p:pic>
        <p:nvPicPr>
          <p:cNvPr id="11" name="Picture 10" descr="A black text on a white background&#10;&#10;Description automatically generated">
            <a:extLst>
              <a:ext uri="{FF2B5EF4-FFF2-40B4-BE49-F238E27FC236}">
                <a16:creationId xmlns:a16="http://schemas.microsoft.com/office/drawing/2014/main" id="{E7B8665A-86BB-F5B0-095C-7643B17F54CB}"/>
              </a:ext>
            </a:extLst>
          </p:cNvPr>
          <p:cNvPicPr>
            <a:picLocks noChangeAspect="1"/>
          </p:cNvPicPr>
          <p:nvPr/>
        </p:nvPicPr>
        <p:blipFill>
          <a:blip r:embed="rId3"/>
          <a:stretch>
            <a:fillRect/>
          </a:stretch>
        </p:blipFill>
        <p:spPr>
          <a:xfrm>
            <a:off x="4933898" y="6089063"/>
            <a:ext cx="3752168" cy="616027"/>
          </a:xfrm>
          <a:prstGeom prst="rect">
            <a:avLst/>
          </a:prstGeom>
        </p:spPr>
      </p:pic>
      <p:pic>
        <p:nvPicPr>
          <p:cNvPr id="12" name="Picture 11" descr="A close-up of a seal&#10;&#10;Description automatically generated">
            <a:extLst>
              <a:ext uri="{FF2B5EF4-FFF2-40B4-BE49-F238E27FC236}">
                <a16:creationId xmlns:a16="http://schemas.microsoft.com/office/drawing/2014/main" id="{6BE6A59E-DFED-CD92-8C53-55EC3A7FA0CE}"/>
              </a:ext>
            </a:extLst>
          </p:cNvPr>
          <p:cNvPicPr>
            <a:picLocks noChangeAspect="1"/>
          </p:cNvPicPr>
          <p:nvPr/>
        </p:nvPicPr>
        <p:blipFill>
          <a:blip r:embed="rId4"/>
          <a:stretch>
            <a:fillRect/>
          </a:stretch>
        </p:blipFill>
        <p:spPr>
          <a:xfrm>
            <a:off x="1000124" y="6054721"/>
            <a:ext cx="2845439" cy="6327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3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0" presetClass="path" presetSubtype="0" accel="50000" decel="50000" fill="hold" nodeType="withEffect">
                                  <p:stCondLst>
                                    <p:cond delay="0"/>
                                  </p:stCondLst>
                                  <p:childTnLst>
                                    <p:animMotion origin="layout" path="M -1.38889E-6 0.26574 L -1.38889E-6 -2.22222E-6 " pathEditMode="relative" ptsTypes="AA">
                                      <p:cBhvr>
                                        <p:cTn id="23" dur="2000" fill="hold"/>
                                        <p:tgtEl>
                                          <p:spTgt spid="2"/>
                                        </p:tgtEl>
                                        <p:attrNameLst>
                                          <p:attrName>ppt_x</p:attrName>
                                          <p:attrName>ppt_y</p:attrName>
                                        </p:attrNameLst>
                                      </p:cBhvr>
                                    </p:animMotion>
                                  </p:childTnLst>
                                </p:cTn>
                              </p:par>
                              <p:par>
                                <p:cTn id="24" presetID="23" presetClass="entr" presetSubtype="16"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2000" fill="hold"/>
                                        <p:tgtEl>
                                          <p:spTgt spid="2"/>
                                        </p:tgtEl>
                                        <p:attrNameLst>
                                          <p:attrName>ppt_w</p:attrName>
                                        </p:attrNameLst>
                                      </p:cBhvr>
                                      <p:tavLst>
                                        <p:tav tm="0">
                                          <p:val>
                                            <p:fltVal val="0"/>
                                          </p:val>
                                        </p:tav>
                                        <p:tav tm="100000">
                                          <p:val>
                                            <p:strVal val="#ppt_w"/>
                                          </p:val>
                                        </p:tav>
                                      </p:tavLst>
                                    </p:anim>
                                    <p:anim calcmode="lin" valueType="num">
                                      <p:cBhvr>
                                        <p:cTn id="27" dur="2000" fill="hold"/>
                                        <p:tgtEl>
                                          <p:spTgt spid="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2000"/>
                            </p:stCondLst>
                            <p:childTnLst>
                              <p:par>
                                <p:cTn id="29" presetID="12" presetClass="entr" presetSubtype="4" fill="hold" grpId="0" nodeType="afterEffect">
                                  <p:stCondLst>
                                    <p:cond delay="0"/>
                                  </p:stCondLst>
                                  <p:childTnLst>
                                    <p:set>
                                      <p:cBhvr>
                                        <p:cTn id="30" dur="1" fill="hold">
                                          <p:stCondLst>
                                            <p:cond delay="0"/>
                                          </p:stCondLst>
                                        </p:cTn>
                                        <p:tgtEl>
                                          <p:spTgt spid="17417"/>
                                        </p:tgtEl>
                                        <p:attrNameLst>
                                          <p:attrName>style.visibility</p:attrName>
                                        </p:attrNameLst>
                                      </p:cBhvr>
                                      <p:to>
                                        <p:strVal val="visible"/>
                                      </p:to>
                                    </p:set>
                                    <p:anim calcmode="lin" valueType="num">
                                      <p:cBhvr additive="base">
                                        <p:cTn id="31" dur="500"/>
                                        <p:tgtEl>
                                          <p:spTgt spid="17417"/>
                                        </p:tgtEl>
                                        <p:attrNameLst>
                                          <p:attrName>ppt_y</p:attrName>
                                        </p:attrNameLst>
                                      </p:cBhvr>
                                      <p:tavLst>
                                        <p:tav tm="0">
                                          <p:val>
                                            <p:strVal val="#ppt_y+#ppt_h*1.125000"/>
                                          </p:val>
                                        </p:tav>
                                        <p:tav tm="100000">
                                          <p:val>
                                            <p:strVal val="#ppt_y"/>
                                          </p:val>
                                        </p:tav>
                                      </p:tavLst>
                                    </p:anim>
                                    <p:animEffect transition="in" filter="wipe(up)">
                                      <p:cBhvr>
                                        <p:cTn id="32" dur="500"/>
                                        <p:tgtEl>
                                          <p:spTgt spid="17417"/>
                                        </p:tgtEl>
                                      </p:cBhvr>
                                    </p:animEffect>
                                  </p:childTnLst>
                                </p:cTn>
                              </p:par>
                              <p:par>
                                <p:cTn id="33" presetID="12" presetClass="entr" presetSubtype="1" fill="hold" grpId="0" nodeType="withEffect">
                                  <p:stCondLst>
                                    <p:cond delay="300"/>
                                  </p:stCondLst>
                                  <p:childTnLst>
                                    <p:set>
                                      <p:cBhvr>
                                        <p:cTn id="34" dur="1" fill="hold">
                                          <p:stCondLst>
                                            <p:cond delay="0"/>
                                          </p:stCondLst>
                                        </p:cTn>
                                        <p:tgtEl>
                                          <p:spTgt spid="17430"/>
                                        </p:tgtEl>
                                        <p:attrNameLst>
                                          <p:attrName>style.visibility</p:attrName>
                                        </p:attrNameLst>
                                      </p:cBhvr>
                                      <p:to>
                                        <p:strVal val="visible"/>
                                      </p:to>
                                    </p:set>
                                    <p:anim calcmode="lin" valueType="num">
                                      <p:cBhvr additive="base">
                                        <p:cTn id="35" dur="500"/>
                                        <p:tgtEl>
                                          <p:spTgt spid="17430"/>
                                        </p:tgtEl>
                                        <p:attrNameLst>
                                          <p:attrName>ppt_y</p:attrName>
                                        </p:attrNameLst>
                                      </p:cBhvr>
                                      <p:tavLst>
                                        <p:tav tm="0">
                                          <p:val>
                                            <p:strVal val="#ppt_y-#ppt_h*1.125000"/>
                                          </p:val>
                                        </p:tav>
                                        <p:tav tm="100000">
                                          <p:val>
                                            <p:strVal val="#ppt_y"/>
                                          </p:val>
                                        </p:tav>
                                      </p:tavLst>
                                    </p:anim>
                                    <p:animEffect transition="in" filter="wipe(down)">
                                      <p:cBhvr>
                                        <p:cTn id="36" dur="500"/>
                                        <p:tgtEl>
                                          <p:spTgt spid="17430"/>
                                        </p:tgtEl>
                                      </p:cBhvr>
                                    </p:animEffect>
                                  </p:childTnLst>
                                </p:cTn>
                              </p:par>
                              <p:par>
                                <p:cTn id="37" presetID="12" presetClass="entr" presetSubtype="8" fill="hold" nodeType="withEffect">
                                  <p:stCondLst>
                                    <p:cond delay="20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p:tgtEl>
                                          <p:spTgt spid="3"/>
                                        </p:tgtEl>
                                        <p:attrNameLst>
                                          <p:attrName>ppt_x</p:attrName>
                                        </p:attrNameLst>
                                      </p:cBhvr>
                                      <p:tavLst>
                                        <p:tav tm="0">
                                          <p:val>
                                            <p:strVal val="#ppt_x-#ppt_w*1.125000"/>
                                          </p:val>
                                        </p:tav>
                                        <p:tav tm="100000">
                                          <p:val>
                                            <p:strVal val="#ppt_x"/>
                                          </p:val>
                                        </p:tav>
                                      </p:tavLst>
                                    </p:anim>
                                    <p:animEffect transition="in" filter="wipe(right)">
                                      <p:cBhvr>
                                        <p:cTn id="40" dur="500"/>
                                        <p:tgtEl>
                                          <p:spTgt spid="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par>
                                <p:cTn id="46" presetID="23" presetClass="entr" presetSubtype="16"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2000" fill="hold"/>
                                        <p:tgtEl>
                                          <p:spTgt spid="9"/>
                                        </p:tgtEl>
                                        <p:attrNameLst>
                                          <p:attrName>ppt_w</p:attrName>
                                        </p:attrNameLst>
                                      </p:cBhvr>
                                      <p:tavLst>
                                        <p:tav tm="0">
                                          <p:val>
                                            <p:fltVal val="0"/>
                                          </p:val>
                                        </p:tav>
                                        <p:tav tm="100000">
                                          <p:val>
                                            <p:strVal val="#ppt_w"/>
                                          </p:val>
                                        </p:tav>
                                      </p:tavLst>
                                    </p:anim>
                                    <p:anim calcmode="lin" valueType="num">
                                      <p:cBhvr>
                                        <p:cTn id="49" dur="2000" fill="hold"/>
                                        <p:tgtEl>
                                          <p:spTgt spid="9"/>
                                        </p:tgtEl>
                                        <p:attrNameLst>
                                          <p:attrName>ppt_h</p:attrName>
                                        </p:attrNameLst>
                                      </p:cBhvr>
                                      <p:tavLst>
                                        <p:tav tm="0">
                                          <p:val>
                                            <p:fltVal val="0"/>
                                          </p:val>
                                        </p:tav>
                                        <p:tav tm="100000">
                                          <p:val>
                                            <p:strVal val="#ppt_h"/>
                                          </p:val>
                                        </p:tav>
                                      </p:tavLst>
                                    </p:anim>
                                  </p:childTnLst>
                                </p:cTn>
                              </p:par>
                            </p:childTnLst>
                          </p:cTn>
                        </p:par>
                        <p:par>
                          <p:cTn id="50" fill="hold" nodeType="afterGroup">
                            <p:stCondLst>
                              <p:cond delay="2000"/>
                            </p:stCondLst>
                            <p:childTnLst>
                              <p:par>
                                <p:cTn id="51" presetID="12" presetClass="entr" presetSubtype="4" fill="hold" grpId="0" nodeType="afterEffect">
                                  <p:stCondLst>
                                    <p:cond delay="0"/>
                                  </p:stCondLst>
                                  <p:childTnLst>
                                    <p:set>
                                      <p:cBhvr>
                                        <p:cTn id="52" dur="1" fill="hold">
                                          <p:stCondLst>
                                            <p:cond delay="0"/>
                                          </p:stCondLst>
                                        </p:cTn>
                                        <p:tgtEl>
                                          <p:spTgt spid="69"/>
                                        </p:tgtEl>
                                        <p:attrNameLst>
                                          <p:attrName>style.visibility</p:attrName>
                                        </p:attrNameLst>
                                      </p:cBhvr>
                                      <p:to>
                                        <p:strVal val="visible"/>
                                      </p:to>
                                    </p:set>
                                    <p:anim calcmode="lin" valueType="num">
                                      <p:cBhvr additive="base">
                                        <p:cTn id="53" dur="500"/>
                                        <p:tgtEl>
                                          <p:spTgt spid="69"/>
                                        </p:tgtEl>
                                        <p:attrNameLst>
                                          <p:attrName>ppt_y</p:attrName>
                                        </p:attrNameLst>
                                      </p:cBhvr>
                                      <p:tavLst>
                                        <p:tav tm="0">
                                          <p:val>
                                            <p:strVal val="#ppt_y+#ppt_h*1.125000"/>
                                          </p:val>
                                        </p:tav>
                                        <p:tav tm="100000">
                                          <p:val>
                                            <p:strVal val="#ppt_y"/>
                                          </p:val>
                                        </p:tav>
                                      </p:tavLst>
                                    </p:anim>
                                    <p:animEffect transition="in" filter="wipe(up)">
                                      <p:cBhvr>
                                        <p:cTn id="54" dur="500"/>
                                        <p:tgtEl>
                                          <p:spTgt spid="69"/>
                                        </p:tgtEl>
                                      </p:cBhvr>
                                    </p:animEffect>
                                  </p:childTnLst>
                                </p:cTn>
                              </p:par>
                              <p:par>
                                <p:cTn id="55" presetID="12" presetClass="entr" presetSubtype="1" fill="hold" grpId="0" nodeType="withEffect">
                                  <p:stCondLst>
                                    <p:cond delay="300"/>
                                  </p:stCondLst>
                                  <p:childTnLst>
                                    <p:set>
                                      <p:cBhvr>
                                        <p:cTn id="56" dur="1" fill="hold">
                                          <p:stCondLst>
                                            <p:cond delay="0"/>
                                          </p:stCondLst>
                                        </p:cTn>
                                        <p:tgtEl>
                                          <p:spTgt spid="70"/>
                                        </p:tgtEl>
                                        <p:attrNameLst>
                                          <p:attrName>style.visibility</p:attrName>
                                        </p:attrNameLst>
                                      </p:cBhvr>
                                      <p:to>
                                        <p:strVal val="visible"/>
                                      </p:to>
                                    </p:set>
                                    <p:anim calcmode="lin" valueType="num">
                                      <p:cBhvr additive="base">
                                        <p:cTn id="57" dur="500"/>
                                        <p:tgtEl>
                                          <p:spTgt spid="70"/>
                                        </p:tgtEl>
                                        <p:attrNameLst>
                                          <p:attrName>ppt_y</p:attrName>
                                        </p:attrNameLst>
                                      </p:cBhvr>
                                      <p:tavLst>
                                        <p:tav tm="0">
                                          <p:val>
                                            <p:strVal val="#ppt_y-#ppt_h*1.125000"/>
                                          </p:val>
                                        </p:tav>
                                        <p:tav tm="100000">
                                          <p:val>
                                            <p:strVal val="#ppt_y"/>
                                          </p:val>
                                        </p:tav>
                                      </p:tavLst>
                                    </p:anim>
                                    <p:animEffect transition="in" filter="wipe(down)">
                                      <p:cBhvr>
                                        <p:cTn id="58" dur="500"/>
                                        <p:tgtEl>
                                          <p:spTgt spid="70"/>
                                        </p:tgtEl>
                                      </p:cBhvr>
                                    </p:animEffect>
                                  </p:childTnLst>
                                </p:cTn>
                              </p:par>
                              <p:par>
                                <p:cTn id="59" presetID="12" presetClass="entr" presetSubtype="8" fill="hold" nodeType="withEffect">
                                  <p:stCondLst>
                                    <p:cond delay="20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500"/>
                                        <p:tgtEl>
                                          <p:spTgt spid="10"/>
                                        </p:tgtEl>
                                        <p:attrNameLst>
                                          <p:attrName>ppt_x</p:attrName>
                                        </p:attrNameLst>
                                      </p:cBhvr>
                                      <p:tavLst>
                                        <p:tav tm="0">
                                          <p:val>
                                            <p:strVal val="#ppt_x-#ppt_w*1.125000"/>
                                          </p:val>
                                        </p:tav>
                                        <p:tav tm="100000">
                                          <p:val>
                                            <p:strVal val="#ppt_x"/>
                                          </p:val>
                                        </p:tav>
                                      </p:tavLst>
                                    </p:anim>
                                    <p:animEffect transition="in" filter="wipe(right)">
                                      <p:cBhvr>
                                        <p:cTn id="62" dur="500"/>
                                        <p:tgtEl>
                                          <p:spTgt spid="1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500"/>
                                        <p:tgtEl>
                                          <p:spTgt spid="7"/>
                                        </p:tgtEl>
                                      </p:cBhvr>
                                    </p:animEffect>
                                  </p:childTnLst>
                                </p:cTn>
                              </p:par>
                              <p:par>
                                <p:cTn id="68" presetID="0" presetClass="path" presetSubtype="0" accel="50000" decel="50000" fill="hold" nodeType="withEffect">
                                  <p:stCondLst>
                                    <p:cond delay="0"/>
                                  </p:stCondLst>
                                  <p:childTnLst>
                                    <p:animMotion origin="layout" path="M 0.00018 -0.16042 L -1.38889E-6 2.22222E-6 " pathEditMode="relative" rAng="0" ptsTypes="AA">
                                      <p:cBhvr>
                                        <p:cTn id="69" dur="2000" fill="hold"/>
                                        <p:tgtEl>
                                          <p:spTgt spid="7"/>
                                        </p:tgtEl>
                                        <p:attrNameLst>
                                          <p:attrName>ppt_x</p:attrName>
                                          <p:attrName>ppt_y</p:attrName>
                                        </p:attrNameLst>
                                      </p:cBhvr>
                                      <p:rCtr x="-17" y="8009"/>
                                    </p:animMotion>
                                  </p:childTnLst>
                                </p:cTn>
                              </p:par>
                              <p:par>
                                <p:cTn id="70" presetID="23" presetClass="entr" presetSubtype="16" fill="hold" nodeType="withEffect">
                                  <p:stCondLst>
                                    <p:cond delay="0"/>
                                  </p:stCondLst>
                                  <p:childTnLst>
                                    <p:set>
                                      <p:cBhvr>
                                        <p:cTn id="71" dur="1" fill="hold">
                                          <p:stCondLst>
                                            <p:cond delay="0"/>
                                          </p:stCondLst>
                                        </p:cTn>
                                        <p:tgtEl>
                                          <p:spTgt spid="7"/>
                                        </p:tgtEl>
                                        <p:attrNameLst>
                                          <p:attrName>style.visibility</p:attrName>
                                        </p:attrNameLst>
                                      </p:cBhvr>
                                      <p:to>
                                        <p:strVal val="visible"/>
                                      </p:to>
                                    </p:set>
                                    <p:anim calcmode="lin" valueType="num">
                                      <p:cBhvr>
                                        <p:cTn id="72" dur="2000" fill="hold"/>
                                        <p:tgtEl>
                                          <p:spTgt spid="7"/>
                                        </p:tgtEl>
                                        <p:attrNameLst>
                                          <p:attrName>ppt_w</p:attrName>
                                        </p:attrNameLst>
                                      </p:cBhvr>
                                      <p:tavLst>
                                        <p:tav tm="0">
                                          <p:val>
                                            <p:fltVal val="0"/>
                                          </p:val>
                                        </p:tav>
                                        <p:tav tm="100000">
                                          <p:val>
                                            <p:strVal val="#ppt_w"/>
                                          </p:val>
                                        </p:tav>
                                      </p:tavLst>
                                    </p:anim>
                                    <p:anim calcmode="lin" valueType="num">
                                      <p:cBhvr>
                                        <p:cTn id="73" dur="2000" fill="hold"/>
                                        <p:tgtEl>
                                          <p:spTgt spid="7"/>
                                        </p:tgtEl>
                                        <p:attrNameLst>
                                          <p:attrName>ppt_h</p:attrName>
                                        </p:attrNameLst>
                                      </p:cBhvr>
                                      <p:tavLst>
                                        <p:tav tm="0">
                                          <p:val>
                                            <p:fltVal val="0"/>
                                          </p:val>
                                        </p:tav>
                                        <p:tav tm="100000">
                                          <p:val>
                                            <p:strVal val="#ppt_h"/>
                                          </p:val>
                                        </p:tav>
                                      </p:tavLst>
                                    </p:anim>
                                  </p:childTnLst>
                                </p:cTn>
                              </p:par>
                            </p:childTnLst>
                          </p:cTn>
                        </p:par>
                        <p:par>
                          <p:cTn id="74" fill="hold" nodeType="afterGroup">
                            <p:stCondLst>
                              <p:cond delay="2000"/>
                            </p:stCondLst>
                            <p:childTnLst>
                              <p:par>
                                <p:cTn id="75" presetID="12" presetClass="entr" presetSubtype="4" fill="hold" grpId="0" nodeType="afterEffect">
                                  <p:stCondLst>
                                    <p:cond delay="0"/>
                                  </p:stCondLst>
                                  <p:childTnLst>
                                    <p:set>
                                      <p:cBhvr>
                                        <p:cTn id="76" dur="1" fill="hold">
                                          <p:stCondLst>
                                            <p:cond delay="0"/>
                                          </p:stCondLst>
                                        </p:cTn>
                                        <p:tgtEl>
                                          <p:spTgt spid="77"/>
                                        </p:tgtEl>
                                        <p:attrNameLst>
                                          <p:attrName>style.visibility</p:attrName>
                                        </p:attrNameLst>
                                      </p:cBhvr>
                                      <p:to>
                                        <p:strVal val="visible"/>
                                      </p:to>
                                    </p:set>
                                    <p:anim calcmode="lin" valueType="num">
                                      <p:cBhvr additive="base">
                                        <p:cTn id="77" dur="500"/>
                                        <p:tgtEl>
                                          <p:spTgt spid="77"/>
                                        </p:tgtEl>
                                        <p:attrNameLst>
                                          <p:attrName>ppt_y</p:attrName>
                                        </p:attrNameLst>
                                      </p:cBhvr>
                                      <p:tavLst>
                                        <p:tav tm="0">
                                          <p:val>
                                            <p:strVal val="#ppt_y+#ppt_h*1.125000"/>
                                          </p:val>
                                        </p:tav>
                                        <p:tav tm="100000">
                                          <p:val>
                                            <p:strVal val="#ppt_y"/>
                                          </p:val>
                                        </p:tav>
                                      </p:tavLst>
                                    </p:anim>
                                    <p:animEffect transition="in" filter="wipe(up)">
                                      <p:cBhvr>
                                        <p:cTn id="78" dur="500"/>
                                        <p:tgtEl>
                                          <p:spTgt spid="77"/>
                                        </p:tgtEl>
                                      </p:cBhvr>
                                    </p:animEffect>
                                  </p:childTnLst>
                                </p:cTn>
                              </p:par>
                              <p:par>
                                <p:cTn id="79" presetID="12" presetClass="entr" presetSubtype="1" fill="hold" grpId="0" nodeType="withEffect">
                                  <p:stCondLst>
                                    <p:cond delay="300"/>
                                  </p:stCondLst>
                                  <p:childTnLst>
                                    <p:set>
                                      <p:cBhvr>
                                        <p:cTn id="80" dur="1" fill="hold">
                                          <p:stCondLst>
                                            <p:cond delay="0"/>
                                          </p:stCondLst>
                                        </p:cTn>
                                        <p:tgtEl>
                                          <p:spTgt spid="78"/>
                                        </p:tgtEl>
                                        <p:attrNameLst>
                                          <p:attrName>style.visibility</p:attrName>
                                        </p:attrNameLst>
                                      </p:cBhvr>
                                      <p:to>
                                        <p:strVal val="visible"/>
                                      </p:to>
                                    </p:set>
                                    <p:anim calcmode="lin" valueType="num">
                                      <p:cBhvr additive="base">
                                        <p:cTn id="81" dur="500"/>
                                        <p:tgtEl>
                                          <p:spTgt spid="78"/>
                                        </p:tgtEl>
                                        <p:attrNameLst>
                                          <p:attrName>ppt_y</p:attrName>
                                        </p:attrNameLst>
                                      </p:cBhvr>
                                      <p:tavLst>
                                        <p:tav tm="0">
                                          <p:val>
                                            <p:strVal val="#ppt_y-#ppt_h*1.125000"/>
                                          </p:val>
                                        </p:tav>
                                        <p:tav tm="100000">
                                          <p:val>
                                            <p:strVal val="#ppt_y"/>
                                          </p:val>
                                        </p:tav>
                                      </p:tavLst>
                                    </p:anim>
                                    <p:animEffect transition="in" filter="wipe(down)">
                                      <p:cBhvr>
                                        <p:cTn id="82" dur="500"/>
                                        <p:tgtEl>
                                          <p:spTgt spid="78"/>
                                        </p:tgtEl>
                                      </p:cBhvr>
                                    </p:animEffect>
                                  </p:childTnLst>
                                </p:cTn>
                              </p:par>
                              <p:par>
                                <p:cTn id="83" presetID="12" presetClass="entr" presetSubtype="8" fill="hold" nodeType="withEffect">
                                  <p:stCondLst>
                                    <p:cond delay="200"/>
                                  </p:stCondLst>
                                  <p:childTnLst>
                                    <p:set>
                                      <p:cBhvr>
                                        <p:cTn id="84" dur="1" fill="hold">
                                          <p:stCondLst>
                                            <p:cond delay="0"/>
                                          </p:stCondLst>
                                        </p:cTn>
                                        <p:tgtEl>
                                          <p:spTgt spid="8"/>
                                        </p:tgtEl>
                                        <p:attrNameLst>
                                          <p:attrName>style.visibility</p:attrName>
                                        </p:attrNameLst>
                                      </p:cBhvr>
                                      <p:to>
                                        <p:strVal val="visible"/>
                                      </p:to>
                                    </p:set>
                                    <p:anim calcmode="lin" valueType="num">
                                      <p:cBhvr additive="base">
                                        <p:cTn id="85" dur="500"/>
                                        <p:tgtEl>
                                          <p:spTgt spid="8"/>
                                        </p:tgtEl>
                                        <p:attrNameLst>
                                          <p:attrName>ppt_x</p:attrName>
                                        </p:attrNameLst>
                                      </p:cBhvr>
                                      <p:tavLst>
                                        <p:tav tm="0">
                                          <p:val>
                                            <p:strVal val="#ppt_x-#ppt_w*1.125000"/>
                                          </p:val>
                                        </p:tav>
                                        <p:tav tm="100000">
                                          <p:val>
                                            <p:strVal val="#ppt_x"/>
                                          </p:val>
                                        </p:tav>
                                      </p:tavLst>
                                    </p:anim>
                                    <p:animEffect transition="in" filter="wipe(right)">
                                      <p:cBhvr>
                                        <p:cTn id="8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7" grpId="0"/>
      <p:bldP spid="17430" grpId="0"/>
      <p:bldP spid="77" grpId="0"/>
      <p:bldP spid="78" grpId="0"/>
      <p:bldP spid="69" grpId="0"/>
      <p:bldP spid="7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4D90DE-4DF2-E2E2-BC5C-A8702EC1B1E7}"/>
              </a:ext>
            </a:extLst>
          </p:cNvPr>
          <p:cNvGrpSpPr>
            <a:grpSpLocks/>
          </p:cNvGrpSpPr>
          <p:nvPr/>
        </p:nvGrpSpPr>
        <p:grpSpPr bwMode="auto">
          <a:xfrm>
            <a:off x="1222375" y="914400"/>
            <a:ext cx="3532188" cy="3533775"/>
            <a:chOff x="1222818" y="915193"/>
            <a:chExt cx="3531755" cy="3533280"/>
          </a:xfrm>
        </p:grpSpPr>
        <p:sp>
          <p:nvSpPr>
            <p:cNvPr id="3" name="Rektangel 40">
              <a:extLst>
                <a:ext uri="{FF2B5EF4-FFF2-40B4-BE49-F238E27FC236}">
                  <a16:creationId xmlns:a16="http://schemas.microsoft.com/office/drawing/2014/main" id="{5F91FE82-881B-CBA4-1A71-3EBECC4D7377}"/>
                </a:ext>
              </a:extLst>
            </p:cNvPr>
            <p:cNvSpPr>
              <a:spLocks noChangeArrowheads="1"/>
            </p:cNvSpPr>
            <p:nvPr/>
          </p:nvSpPr>
          <p:spPr bwMode="auto">
            <a:xfrm rot="21269425">
              <a:off x="1222818" y="915193"/>
              <a:ext cx="3531755" cy="3533280"/>
            </a:xfrm>
            <a:prstGeom prst="rect">
              <a:avLst/>
            </a:prstGeom>
            <a:solidFill>
              <a:schemeClr val="bg2">
                <a:lumMod val="95000"/>
              </a:schemeClr>
            </a:solidFill>
            <a:ln w="25400">
              <a:noFill/>
              <a:miter lim="800000"/>
              <a:headEnd/>
              <a:tailEnd/>
            </a:ln>
            <a:effectLst>
              <a:outerShdw blurRad="63500" dist="25400" dir="2700000" algn="tl" rotWithShape="0">
                <a:schemeClr val="tx2">
                  <a:lumMod val="50000"/>
                  <a:alpha val="39999"/>
                </a:schemeClr>
              </a:outerShdw>
              <a:reflection stA="50000" endPos="18000" dist="12700" dir="5400000" sy="-100000" algn="bl" rotWithShape="0"/>
            </a:effectLst>
          </p:spPr>
          <p:txBody>
            <a:bodyPr anchor="ctr"/>
            <a:lstStyle/>
            <a:p>
              <a:pPr indent="-342900" algn="ctr" defTabSz="914400">
                <a:buFont typeface="Calibri" pitchFamily="-108" charset="0"/>
                <a:buAutoNum type="arabicPeriod"/>
                <a:defRPr/>
              </a:pPr>
              <a:endParaRPr noProof="1">
                <a:solidFill>
                  <a:srgbClr val="FFFFFF"/>
                </a:solidFill>
                <a:latin typeface="Calibri" pitchFamily="-108" charset="0"/>
                <a:ea typeface="ＭＳ Ｐゴシック" pitchFamily="-108" charset="-128"/>
                <a:cs typeface="ＭＳ Ｐゴシック" pitchFamily="-108" charset="-128"/>
              </a:endParaRPr>
            </a:p>
          </p:txBody>
        </p:sp>
        <p:pic>
          <p:nvPicPr>
            <p:cNvPr id="19476" name="Billede 17">
              <a:extLst>
                <a:ext uri="{FF2B5EF4-FFF2-40B4-BE49-F238E27FC236}">
                  <a16:creationId xmlns:a16="http://schemas.microsoft.com/office/drawing/2014/main" id="{7A9E1729-954B-8DA4-C022-B99ABDC01819}"/>
                </a:ext>
              </a:extLst>
            </p:cNvPr>
            <p:cNvPicPr>
              <a:picLocks noChangeAspect="1"/>
            </p:cNvPicPr>
            <p:nvPr/>
          </p:nvPicPr>
          <p:blipFill>
            <a:blip r:embed="rId2"/>
            <a:srcRect/>
            <a:stretch/>
          </p:blipFill>
          <p:spPr bwMode="auto">
            <a:xfrm rot="21257352">
              <a:off x="1546200" y="1008063"/>
              <a:ext cx="2846437" cy="284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4" name="Tekstboks 12">
            <a:extLst>
              <a:ext uri="{FF2B5EF4-FFF2-40B4-BE49-F238E27FC236}">
                <a16:creationId xmlns:a16="http://schemas.microsoft.com/office/drawing/2014/main" id="{9BA15148-BD69-7408-D74E-C14A63984C9F}"/>
              </a:ext>
            </a:extLst>
          </p:cNvPr>
          <p:cNvSpPr txBox="1">
            <a:spLocks noChangeArrowheads="1"/>
          </p:cNvSpPr>
          <p:nvPr/>
        </p:nvSpPr>
        <p:spPr bwMode="auto">
          <a:xfrm rot="-323260">
            <a:off x="1506538" y="3979718"/>
            <a:ext cx="333692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300" b="1" dirty="0">
                <a:solidFill>
                  <a:srgbClr val="000000"/>
                </a:solidFill>
                <a:latin typeface="Calibri" panose="020F0502020204030204" pitchFamily="34" charset="0"/>
              </a:rPr>
              <a:t>Windows 11, Productivity, Ease of use</a:t>
            </a:r>
          </a:p>
        </p:txBody>
      </p:sp>
      <p:sp>
        <p:nvSpPr>
          <p:cNvPr id="19460" name="TextBox 43">
            <a:extLst>
              <a:ext uri="{FF2B5EF4-FFF2-40B4-BE49-F238E27FC236}">
                <a16:creationId xmlns:a16="http://schemas.microsoft.com/office/drawing/2014/main" id="{5FCFFC73-DC7A-602F-804A-D1AFD9321A05}"/>
              </a:ext>
            </a:extLst>
          </p:cNvPr>
          <p:cNvSpPr txBox="1">
            <a:spLocks noChangeArrowheads="1"/>
          </p:cNvSpPr>
          <p:nvPr/>
        </p:nvSpPr>
        <p:spPr bwMode="auto">
          <a:xfrm>
            <a:off x="314324" y="600075"/>
            <a:ext cx="227787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300" b="1" dirty="0">
                <a:solidFill>
                  <a:srgbClr val="000000"/>
                </a:solidFill>
                <a:latin typeface="Calibri" panose="020F0502020204030204" pitchFamily="34" charset="0"/>
              </a:rPr>
              <a:t>Windows 11 / Office 365</a:t>
            </a:r>
          </a:p>
        </p:txBody>
      </p:sp>
      <p:sp>
        <p:nvSpPr>
          <p:cNvPr id="19461" name="TextBox 54">
            <a:extLst>
              <a:ext uri="{FF2B5EF4-FFF2-40B4-BE49-F238E27FC236}">
                <a16:creationId xmlns:a16="http://schemas.microsoft.com/office/drawing/2014/main" id="{7461EB38-21F9-AC2D-A4F1-AA4EFCA13DD4}"/>
              </a:ext>
            </a:extLst>
          </p:cNvPr>
          <p:cNvSpPr txBox="1">
            <a:spLocks noChangeArrowheads="1"/>
          </p:cNvSpPr>
          <p:nvPr/>
        </p:nvSpPr>
        <p:spPr bwMode="auto">
          <a:xfrm>
            <a:off x="314325" y="377825"/>
            <a:ext cx="29146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nb-NO" altLang="en-US" sz="1500" b="1" dirty="0">
                <a:solidFill>
                  <a:srgbClr val="353637"/>
                </a:solidFill>
                <a:latin typeface="Calibri" panose="020F0502020204030204" pitchFamily="34" charset="0"/>
              </a:rPr>
              <a:t>The Best Operating System</a:t>
            </a:r>
            <a:endParaRPr lang="en-GB" altLang="en-US" sz="1500" dirty="0">
              <a:solidFill>
                <a:srgbClr val="353637"/>
              </a:solidFill>
              <a:latin typeface="Calibri" panose="020F0502020204030204" pitchFamily="34" charset="0"/>
            </a:endParaRPr>
          </a:p>
        </p:txBody>
      </p:sp>
      <p:grpSp>
        <p:nvGrpSpPr>
          <p:cNvPr id="4" name="Group 3">
            <a:extLst>
              <a:ext uri="{FF2B5EF4-FFF2-40B4-BE49-F238E27FC236}">
                <a16:creationId xmlns:a16="http://schemas.microsoft.com/office/drawing/2014/main" id="{D7733B44-62BA-02C5-3EC8-E1AC6995E4F0}"/>
              </a:ext>
            </a:extLst>
          </p:cNvPr>
          <p:cNvGrpSpPr>
            <a:grpSpLocks/>
          </p:cNvGrpSpPr>
          <p:nvPr/>
        </p:nvGrpSpPr>
        <p:grpSpPr bwMode="auto">
          <a:xfrm>
            <a:off x="4594225" y="1162050"/>
            <a:ext cx="3449638" cy="3448050"/>
            <a:chOff x="4594455" y="1162233"/>
            <a:chExt cx="3449408" cy="3447883"/>
          </a:xfrm>
        </p:grpSpPr>
        <p:sp>
          <p:nvSpPr>
            <p:cNvPr id="12" name="Rektangel 40">
              <a:extLst>
                <a:ext uri="{FF2B5EF4-FFF2-40B4-BE49-F238E27FC236}">
                  <a16:creationId xmlns:a16="http://schemas.microsoft.com/office/drawing/2014/main" id="{1B4EB69A-234F-CE83-65A3-BB0EF661BF23}"/>
                </a:ext>
              </a:extLst>
            </p:cNvPr>
            <p:cNvSpPr>
              <a:spLocks noChangeArrowheads="1"/>
            </p:cNvSpPr>
            <p:nvPr/>
          </p:nvSpPr>
          <p:spPr bwMode="auto">
            <a:xfrm rot="556523">
              <a:off x="4594455" y="1162233"/>
              <a:ext cx="3449408" cy="3447883"/>
            </a:xfrm>
            <a:prstGeom prst="rect">
              <a:avLst/>
            </a:prstGeom>
            <a:solidFill>
              <a:schemeClr val="bg2">
                <a:lumMod val="95000"/>
              </a:schemeClr>
            </a:solidFill>
            <a:ln w="25400">
              <a:noFill/>
              <a:miter lim="800000"/>
              <a:headEnd/>
              <a:tailEnd/>
            </a:ln>
            <a:effectLst>
              <a:outerShdw blurRad="63500" dist="25400" dir="2700000" algn="tl" rotWithShape="0">
                <a:schemeClr val="tx2">
                  <a:lumMod val="50000"/>
                  <a:alpha val="39999"/>
                </a:schemeClr>
              </a:outerShdw>
              <a:reflection stA="50000" endPos="18000" dist="12700" dir="5400000" sy="-100000" algn="bl" rotWithShape="0"/>
            </a:effectLst>
          </p:spPr>
          <p:txBody>
            <a:bodyPr anchor="ctr"/>
            <a:lstStyle/>
            <a:p>
              <a:pPr indent="-342900" algn="ctr" defTabSz="914400">
                <a:buFont typeface="Calibri" pitchFamily="-108" charset="0"/>
                <a:buAutoNum type="arabicPeriod"/>
                <a:defRPr/>
              </a:pPr>
              <a:endParaRPr noProof="1">
                <a:solidFill>
                  <a:srgbClr val="FFFFFF"/>
                </a:solidFill>
                <a:latin typeface="Calibri" pitchFamily="-108" charset="0"/>
                <a:ea typeface="ＭＳ Ｐゴシック" pitchFamily="-108" charset="-128"/>
                <a:cs typeface="ＭＳ Ｐゴシック" pitchFamily="-108" charset="-128"/>
              </a:endParaRPr>
            </a:p>
          </p:txBody>
        </p:sp>
        <p:pic>
          <p:nvPicPr>
            <p:cNvPr id="19474" name="Billede 24">
              <a:extLst>
                <a:ext uri="{FF2B5EF4-FFF2-40B4-BE49-F238E27FC236}">
                  <a16:creationId xmlns:a16="http://schemas.microsoft.com/office/drawing/2014/main" id="{05461204-9D76-47BA-57A4-9FAA84445795}"/>
                </a:ext>
              </a:extLst>
            </p:cNvPr>
            <p:cNvPicPr>
              <a:picLocks noChangeAspect="1"/>
            </p:cNvPicPr>
            <p:nvPr/>
          </p:nvPicPr>
          <p:blipFill>
            <a:blip r:embed="rId3"/>
            <a:srcRect/>
            <a:stretch/>
          </p:blipFill>
          <p:spPr bwMode="auto">
            <a:xfrm rot="579818">
              <a:off x="5054624" y="1284288"/>
              <a:ext cx="2630439" cy="263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Rectangle 12">
            <a:extLst>
              <a:ext uri="{FF2B5EF4-FFF2-40B4-BE49-F238E27FC236}">
                <a16:creationId xmlns:a16="http://schemas.microsoft.com/office/drawing/2014/main" id="{FA5F563C-F967-2508-583C-EB25202C4049}"/>
              </a:ext>
            </a:extLst>
          </p:cNvPr>
          <p:cNvSpPr/>
          <p:nvPr/>
        </p:nvSpPr>
        <p:spPr>
          <a:xfrm>
            <a:off x="0" y="5283200"/>
            <a:ext cx="9144000" cy="157480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nb-NO" altLang="en-US" sz="1800">
              <a:solidFill>
                <a:srgbClr val="FFFFFF"/>
              </a:solidFill>
              <a:latin typeface="Calibri" panose="020F0502020204030204" pitchFamily="34" charset="0"/>
            </a:endParaRPr>
          </a:p>
        </p:txBody>
      </p:sp>
      <p:sp>
        <p:nvSpPr>
          <p:cNvPr id="18443" name="Rektangel 76">
            <a:extLst>
              <a:ext uri="{FF2B5EF4-FFF2-40B4-BE49-F238E27FC236}">
                <a16:creationId xmlns:a16="http://schemas.microsoft.com/office/drawing/2014/main" id="{5E1B09A2-E89A-23F4-9138-ED765398F8AC}"/>
              </a:ext>
            </a:extLst>
          </p:cNvPr>
          <p:cNvSpPr>
            <a:spLocks noChangeArrowheads="1"/>
          </p:cNvSpPr>
          <p:nvPr/>
        </p:nvSpPr>
        <p:spPr bwMode="auto">
          <a:xfrm>
            <a:off x="1130300" y="5486400"/>
            <a:ext cx="3494088"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r>
              <a:rPr lang="en-US" altLang="en-US" sz="1300" b="1" noProof="1">
                <a:solidFill>
                  <a:srgbClr val="262626"/>
                </a:solidFill>
                <a:latin typeface="Calibri" panose="020F0502020204030204" pitchFamily="34" charset="0"/>
                <a:cs typeface="Arial" panose="020B0604020202020204" pitchFamily="34" charset="0"/>
              </a:rPr>
              <a:t>Microsoft Windows </a:t>
            </a:r>
            <a:r>
              <a:rPr lang="en-US" altLang="en-US" sz="1100" noProof="1">
                <a:solidFill>
                  <a:srgbClr val="262626"/>
                </a:solidFill>
                <a:latin typeface="Calibri" panose="020F0502020204030204" pitchFamily="34" charset="0"/>
                <a:cs typeface="Arial" panose="020B0604020202020204" pitchFamily="34" charset="0"/>
              </a:rPr>
              <a:t>is preferred for business due to its extensive compatibility with enterprise software, enabling seamless integration across various applications essential for business operations.</a:t>
            </a:r>
            <a:endParaRPr lang="da-DK" altLang="en-US" sz="1800" dirty="0">
              <a:solidFill>
                <a:srgbClr val="1E1C11"/>
              </a:solidFill>
            </a:endParaRPr>
          </a:p>
        </p:txBody>
      </p:sp>
      <p:grpSp>
        <p:nvGrpSpPr>
          <p:cNvPr id="5" name="Group 4">
            <a:extLst>
              <a:ext uri="{FF2B5EF4-FFF2-40B4-BE49-F238E27FC236}">
                <a16:creationId xmlns:a16="http://schemas.microsoft.com/office/drawing/2014/main" id="{A2E2EBE6-438A-B08D-030E-B5DAE6EFF273}"/>
              </a:ext>
            </a:extLst>
          </p:cNvPr>
          <p:cNvGrpSpPr>
            <a:grpSpLocks/>
          </p:cNvGrpSpPr>
          <p:nvPr/>
        </p:nvGrpSpPr>
        <p:grpSpPr bwMode="auto">
          <a:xfrm>
            <a:off x="865188" y="5524500"/>
            <a:ext cx="417512" cy="307975"/>
            <a:chOff x="865188" y="5524500"/>
            <a:chExt cx="417512" cy="307975"/>
          </a:xfrm>
        </p:grpSpPr>
        <p:sp>
          <p:nvSpPr>
            <p:cNvPr id="28" name="Oval 27">
              <a:extLst>
                <a:ext uri="{FF2B5EF4-FFF2-40B4-BE49-F238E27FC236}">
                  <a16:creationId xmlns:a16="http://schemas.microsoft.com/office/drawing/2014/main" id="{991AC709-FDC9-81A6-DA06-6848F896BBCC}"/>
                </a:ext>
              </a:extLst>
            </p:cNvPr>
            <p:cNvSpPr/>
            <p:nvPr/>
          </p:nvSpPr>
          <p:spPr bwMode="auto">
            <a:xfrm>
              <a:off x="876300" y="5575300"/>
              <a:ext cx="250825" cy="250825"/>
            </a:xfrm>
            <a:prstGeom prst="ellipse">
              <a:avLst/>
            </a:prstGeom>
            <a:noFill/>
            <a:ln>
              <a:solidFill>
                <a:schemeClr val="tx2">
                  <a:lumMod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nb-NO" altLang="en-US" sz="1800">
                <a:solidFill>
                  <a:srgbClr val="FFFFFF"/>
                </a:solidFill>
                <a:latin typeface="Calibri" panose="020F0502020204030204" pitchFamily="34" charset="0"/>
              </a:endParaRPr>
            </a:p>
          </p:txBody>
        </p:sp>
        <p:sp>
          <p:nvSpPr>
            <p:cNvPr id="19472" name="TextBox 32">
              <a:extLst>
                <a:ext uri="{FF2B5EF4-FFF2-40B4-BE49-F238E27FC236}">
                  <a16:creationId xmlns:a16="http://schemas.microsoft.com/office/drawing/2014/main" id="{9A610599-BE63-E2A5-230F-944322685331}"/>
                </a:ext>
              </a:extLst>
            </p:cNvPr>
            <p:cNvSpPr txBox="1">
              <a:spLocks noChangeArrowheads="1"/>
            </p:cNvSpPr>
            <p:nvPr/>
          </p:nvSpPr>
          <p:spPr bwMode="auto">
            <a:xfrm>
              <a:off x="865188" y="5524500"/>
              <a:ext cx="417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nb-NO" altLang="en-US" sz="1400" b="1">
                  <a:solidFill>
                    <a:srgbClr val="353637"/>
                  </a:solidFill>
                  <a:latin typeface="Calibri" panose="020F0502020204030204" pitchFamily="34" charset="0"/>
                </a:rPr>
                <a:t>1</a:t>
              </a:r>
            </a:p>
          </p:txBody>
        </p:sp>
      </p:grpSp>
      <p:sp>
        <p:nvSpPr>
          <p:cNvPr id="6" name="Tekstboks 12">
            <a:extLst>
              <a:ext uri="{FF2B5EF4-FFF2-40B4-BE49-F238E27FC236}">
                <a16:creationId xmlns:a16="http://schemas.microsoft.com/office/drawing/2014/main" id="{8D1A1123-71C4-A9D0-E783-13112583207C}"/>
              </a:ext>
            </a:extLst>
          </p:cNvPr>
          <p:cNvSpPr txBox="1">
            <a:spLocks noChangeArrowheads="1"/>
          </p:cNvSpPr>
          <p:nvPr/>
        </p:nvSpPr>
        <p:spPr bwMode="auto">
          <a:xfrm rot="582734">
            <a:off x="4521200" y="3989388"/>
            <a:ext cx="333533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300" b="1" dirty="0">
                <a:solidFill>
                  <a:srgbClr val="000000"/>
                </a:solidFill>
                <a:latin typeface="Calibri" panose="020F0502020204030204" pitchFamily="34" charset="0"/>
              </a:rPr>
              <a:t>Collaboration, Meetings</a:t>
            </a:r>
          </a:p>
          <a:p>
            <a:pPr eaLnBrk="1" hangingPunct="1"/>
            <a:r>
              <a:rPr lang="en-US" altLang="en-US" sz="1100" dirty="0">
                <a:solidFill>
                  <a:srgbClr val="000000"/>
                </a:solidFill>
                <a:latin typeface="Calibri" panose="020F0502020204030204" pitchFamily="34" charset="0"/>
              </a:rPr>
              <a:t>. </a:t>
            </a:r>
            <a:endParaRPr lang="da-DK" altLang="en-US" sz="1400" dirty="0">
              <a:solidFill>
                <a:srgbClr val="000000"/>
              </a:solidFill>
              <a:latin typeface="Calibri" panose="020F0502020204030204" pitchFamily="34" charset="0"/>
            </a:endParaRPr>
          </a:p>
        </p:txBody>
      </p:sp>
      <p:sp>
        <p:nvSpPr>
          <p:cNvPr id="21" name="Rektangel 76">
            <a:extLst>
              <a:ext uri="{FF2B5EF4-FFF2-40B4-BE49-F238E27FC236}">
                <a16:creationId xmlns:a16="http://schemas.microsoft.com/office/drawing/2014/main" id="{C6347A4A-E292-537D-C9FB-7D0BD8D23E2A}"/>
              </a:ext>
            </a:extLst>
          </p:cNvPr>
          <p:cNvSpPr>
            <a:spLocks noChangeArrowheads="1"/>
          </p:cNvSpPr>
          <p:nvPr/>
        </p:nvSpPr>
        <p:spPr bwMode="auto">
          <a:xfrm>
            <a:off x="5045075" y="5486400"/>
            <a:ext cx="3494088"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r>
              <a:rPr lang="en-US" altLang="en-US" sz="1300" b="1" noProof="1">
                <a:solidFill>
                  <a:srgbClr val="262626"/>
                </a:solidFill>
                <a:latin typeface="Calibri" panose="020F0502020204030204" pitchFamily="34" charset="0"/>
                <a:cs typeface="Arial" panose="020B0604020202020204" pitchFamily="34" charset="0"/>
              </a:rPr>
              <a:t>Office 365 </a:t>
            </a:r>
            <a:r>
              <a:rPr lang="en-US" altLang="en-US" sz="1300" noProof="1">
                <a:solidFill>
                  <a:srgbClr val="262626"/>
                </a:solidFill>
                <a:latin typeface="Calibri" panose="020F0502020204030204" pitchFamily="34" charset="0"/>
                <a:cs typeface="Arial" panose="020B0604020202020204" pitchFamily="34" charset="0"/>
              </a:rPr>
              <a:t>is preferred by businesses for its comprehensive suite of productivity tools, offering applications like Word, Excel, and Teams, which support seamless collaboration and communication.</a:t>
            </a:r>
            <a:endParaRPr lang="da-DK" altLang="en-US" sz="1800" dirty="0">
              <a:solidFill>
                <a:srgbClr val="1E1C11"/>
              </a:solidFill>
            </a:endParaRPr>
          </a:p>
        </p:txBody>
      </p:sp>
      <p:grpSp>
        <p:nvGrpSpPr>
          <p:cNvPr id="7" name="Group 21">
            <a:extLst>
              <a:ext uri="{FF2B5EF4-FFF2-40B4-BE49-F238E27FC236}">
                <a16:creationId xmlns:a16="http://schemas.microsoft.com/office/drawing/2014/main" id="{D61DC211-3A03-764D-21A0-E683C706F5BC}"/>
              </a:ext>
            </a:extLst>
          </p:cNvPr>
          <p:cNvGrpSpPr>
            <a:grpSpLocks/>
          </p:cNvGrpSpPr>
          <p:nvPr/>
        </p:nvGrpSpPr>
        <p:grpSpPr bwMode="auto">
          <a:xfrm>
            <a:off x="4779963" y="5524500"/>
            <a:ext cx="417512" cy="307975"/>
            <a:chOff x="865188" y="5524500"/>
            <a:chExt cx="417512" cy="307975"/>
          </a:xfrm>
        </p:grpSpPr>
        <p:sp>
          <p:nvSpPr>
            <p:cNvPr id="23" name="Oval 22">
              <a:extLst>
                <a:ext uri="{FF2B5EF4-FFF2-40B4-BE49-F238E27FC236}">
                  <a16:creationId xmlns:a16="http://schemas.microsoft.com/office/drawing/2014/main" id="{23F03C37-02AD-E316-8C49-7D9FE2ADD980}"/>
                </a:ext>
              </a:extLst>
            </p:cNvPr>
            <p:cNvSpPr/>
            <p:nvPr/>
          </p:nvSpPr>
          <p:spPr bwMode="auto">
            <a:xfrm>
              <a:off x="876300" y="5575300"/>
              <a:ext cx="250825" cy="250825"/>
            </a:xfrm>
            <a:prstGeom prst="ellipse">
              <a:avLst/>
            </a:prstGeom>
            <a:noFill/>
            <a:ln>
              <a:solidFill>
                <a:schemeClr val="tx2">
                  <a:lumMod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nb-NO" altLang="en-US" sz="1800">
                <a:solidFill>
                  <a:srgbClr val="FFFFFF"/>
                </a:solidFill>
                <a:latin typeface="Calibri" panose="020F0502020204030204" pitchFamily="34" charset="0"/>
              </a:endParaRPr>
            </a:p>
          </p:txBody>
        </p:sp>
        <p:sp>
          <p:nvSpPr>
            <p:cNvPr id="19470" name="TextBox 32">
              <a:extLst>
                <a:ext uri="{FF2B5EF4-FFF2-40B4-BE49-F238E27FC236}">
                  <a16:creationId xmlns:a16="http://schemas.microsoft.com/office/drawing/2014/main" id="{7F3BFE10-8C61-DB95-4225-2A4D953A746C}"/>
                </a:ext>
              </a:extLst>
            </p:cNvPr>
            <p:cNvSpPr txBox="1">
              <a:spLocks noChangeArrowheads="1"/>
            </p:cNvSpPr>
            <p:nvPr/>
          </p:nvSpPr>
          <p:spPr bwMode="auto">
            <a:xfrm>
              <a:off x="865188" y="5524500"/>
              <a:ext cx="417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nb-NO" altLang="en-US" sz="1400" b="1">
                  <a:solidFill>
                    <a:srgbClr val="353637"/>
                  </a:solidFill>
                  <a:latin typeface="Calibri" panose="020F0502020204030204" pitchFamily="34" charset="0"/>
                </a:rPr>
                <a:t>2</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0" presetClass="path" presetSubtype="0" accel="50000" decel="50000" fill="hold" nodeType="withEffect">
                                  <p:stCondLst>
                                    <p:cond delay="0"/>
                                  </p:stCondLst>
                                  <p:childTnLst>
                                    <p:animMotion origin="layout" path="M 0.33941 -0.18518 C 0.11475 -0.16018 -0.10973 -0.13495 -0.16528 -0.1044 C -0.22049 -0.07384 -0.10712 -0.03796 0.00659 -2.22222E-6 " pathEditMode="relative" rAng="0" ptsTypes="aaA">
                                      <p:cBhvr>
                                        <p:cTn id="9" dur="1000" fill="hold"/>
                                        <p:tgtEl>
                                          <p:spTgt spid="2"/>
                                        </p:tgtEl>
                                        <p:attrNameLst>
                                          <p:attrName>ppt_x</p:attrName>
                                          <p:attrName>ppt_y</p:attrName>
                                        </p:attrNameLst>
                                      </p:cBhvr>
                                      <p:rCtr x="-28003" y="9259"/>
                                    </p:animMotion>
                                  </p:childTnLst>
                                </p:cTn>
                              </p:par>
                              <p:par>
                                <p:cTn id="10" presetID="2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8434"/>
                                        </p:tgtEl>
                                        <p:attrNameLst>
                                          <p:attrName>style.visibility</p:attrName>
                                        </p:attrNameLst>
                                      </p:cBhvr>
                                      <p:to>
                                        <p:strVal val="visible"/>
                                      </p:to>
                                    </p:set>
                                    <p:animEffect transition="in" filter="fade">
                                      <p:cBhvr>
                                        <p:cTn id="17" dur="500"/>
                                        <p:tgtEl>
                                          <p:spTgt spid="1843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0" presetClass="path" presetSubtype="0" accel="50000" decel="50000" fill="hold" nodeType="withEffect">
                                  <p:stCondLst>
                                    <p:cond delay="0"/>
                                  </p:stCondLst>
                                  <p:childTnLst>
                                    <p:animMotion origin="layout" path="M -0.08976 -0.1963 C -0.02535 -0.16296 0.03906 -0.12917 0.05399 -0.0963 C 0.0691 -0.06343 0.03437 -0.03194 1.11111E-6 3.7037E-7 " pathEditMode="relative" rAng="0" ptsTypes="aaA">
                                      <p:cBhvr>
                                        <p:cTn id="24" dur="1000" fill="hold"/>
                                        <p:tgtEl>
                                          <p:spTgt spid="4"/>
                                        </p:tgtEl>
                                        <p:attrNameLst>
                                          <p:attrName>ppt_x</p:attrName>
                                          <p:attrName>ppt_y</p:attrName>
                                        </p:attrNameLst>
                                      </p:cBhvr>
                                      <p:rCtr x="7934" y="9815"/>
                                    </p:animMotion>
                                  </p:childTnLst>
                                </p:cTn>
                              </p:par>
                              <p:par>
                                <p:cTn id="25" presetID="23"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fltVal val="0"/>
                                          </p:val>
                                        </p:tav>
                                        <p:tav tm="100000">
                                          <p:val>
                                            <p:strVal val="#ppt_w"/>
                                          </p:val>
                                        </p:tav>
                                      </p:tavLst>
                                    </p:anim>
                                    <p:anim calcmode="lin" valueType="num">
                                      <p:cBhvr>
                                        <p:cTn id="28" dur="10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2" presetClass="entr" presetSubtype="4"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p:tgtEl>
                                          <p:spTgt spid="5"/>
                                        </p:tgtEl>
                                        <p:attrNameLst>
                                          <p:attrName>ppt_y</p:attrName>
                                        </p:attrNameLst>
                                      </p:cBhvr>
                                      <p:tavLst>
                                        <p:tav tm="0">
                                          <p:val>
                                            <p:strVal val="#ppt_y+#ppt_h*1.125000"/>
                                          </p:val>
                                        </p:tav>
                                        <p:tav tm="100000">
                                          <p:val>
                                            <p:strVal val="#ppt_y"/>
                                          </p:val>
                                        </p:tav>
                                      </p:tavLst>
                                    </p:anim>
                                    <p:animEffect transition="in" filter="wipe(up)">
                                      <p:cBhvr>
                                        <p:cTn id="39" dur="500"/>
                                        <p:tgtEl>
                                          <p:spTgt spid="5"/>
                                        </p:tgtEl>
                                      </p:cBhvr>
                                    </p:animEffect>
                                  </p:childTnLst>
                                </p:cTn>
                              </p:par>
                              <p:par>
                                <p:cTn id="40" presetID="12" presetClass="entr" presetSubtype="4" fill="hold" grpId="0" nodeType="withEffect">
                                  <p:stCondLst>
                                    <p:cond delay="200"/>
                                  </p:stCondLst>
                                  <p:childTnLst>
                                    <p:set>
                                      <p:cBhvr>
                                        <p:cTn id="41" dur="1" fill="hold">
                                          <p:stCondLst>
                                            <p:cond delay="0"/>
                                          </p:stCondLst>
                                        </p:cTn>
                                        <p:tgtEl>
                                          <p:spTgt spid="18443"/>
                                        </p:tgtEl>
                                        <p:attrNameLst>
                                          <p:attrName>style.visibility</p:attrName>
                                        </p:attrNameLst>
                                      </p:cBhvr>
                                      <p:to>
                                        <p:strVal val="visible"/>
                                      </p:to>
                                    </p:set>
                                    <p:anim calcmode="lin" valueType="num">
                                      <p:cBhvr additive="base">
                                        <p:cTn id="42" dur="500"/>
                                        <p:tgtEl>
                                          <p:spTgt spid="18443"/>
                                        </p:tgtEl>
                                        <p:attrNameLst>
                                          <p:attrName>ppt_y</p:attrName>
                                        </p:attrNameLst>
                                      </p:cBhvr>
                                      <p:tavLst>
                                        <p:tav tm="0">
                                          <p:val>
                                            <p:strVal val="#ppt_y+#ppt_h*1.125000"/>
                                          </p:val>
                                        </p:tav>
                                        <p:tav tm="100000">
                                          <p:val>
                                            <p:strVal val="#ppt_y"/>
                                          </p:val>
                                        </p:tav>
                                      </p:tavLst>
                                    </p:anim>
                                    <p:animEffect transition="in" filter="wipe(up)">
                                      <p:cBhvr>
                                        <p:cTn id="43" dur="500"/>
                                        <p:tgtEl>
                                          <p:spTgt spid="1844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2" presetClass="entr" presetSubtype="4"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additive="base">
                                        <p:cTn id="48" dur="500"/>
                                        <p:tgtEl>
                                          <p:spTgt spid="7"/>
                                        </p:tgtEl>
                                        <p:attrNameLst>
                                          <p:attrName>ppt_y</p:attrName>
                                        </p:attrNameLst>
                                      </p:cBhvr>
                                      <p:tavLst>
                                        <p:tav tm="0">
                                          <p:val>
                                            <p:strVal val="#ppt_y+#ppt_h*1.125000"/>
                                          </p:val>
                                        </p:tav>
                                        <p:tav tm="100000">
                                          <p:val>
                                            <p:strVal val="#ppt_y"/>
                                          </p:val>
                                        </p:tav>
                                      </p:tavLst>
                                    </p:anim>
                                    <p:animEffect transition="in" filter="wipe(up)">
                                      <p:cBhvr>
                                        <p:cTn id="49" dur="500"/>
                                        <p:tgtEl>
                                          <p:spTgt spid="7"/>
                                        </p:tgtEl>
                                      </p:cBhvr>
                                    </p:animEffect>
                                  </p:childTnLst>
                                </p:cTn>
                              </p:par>
                              <p:par>
                                <p:cTn id="50" presetID="12" presetClass="entr" presetSubtype="4" fill="hold" grpId="0" nodeType="withEffect">
                                  <p:stCondLst>
                                    <p:cond delay="200"/>
                                  </p:stCondLst>
                                  <p:childTnLst>
                                    <p:set>
                                      <p:cBhvr>
                                        <p:cTn id="51" dur="1" fill="hold">
                                          <p:stCondLst>
                                            <p:cond delay="0"/>
                                          </p:stCondLst>
                                        </p:cTn>
                                        <p:tgtEl>
                                          <p:spTgt spid="21"/>
                                        </p:tgtEl>
                                        <p:attrNameLst>
                                          <p:attrName>style.visibility</p:attrName>
                                        </p:attrNameLst>
                                      </p:cBhvr>
                                      <p:to>
                                        <p:strVal val="visible"/>
                                      </p:to>
                                    </p:set>
                                    <p:anim calcmode="lin" valueType="num">
                                      <p:cBhvr additive="base">
                                        <p:cTn id="52" dur="500"/>
                                        <p:tgtEl>
                                          <p:spTgt spid="21"/>
                                        </p:tgtEl>
                                        <p:attrNameLst>
                                          <p:attrName>ppt_y</p:attrName>
                                        </p:attrNameLst>
                                      </p:cBhvr>
                                      <p:tavLst>
                                        <p:tav tm="0">
                                          <p:val>
                                            <p:strVal val="#ppt_y+#ppt_h*1.125000"/>
                                          </p:val>
                                        </p:tav>
                                        <p:tav tm="100000">
                                          <p:val>
                                            <p:strVal val="#ppt_y"/>
                                          </p:val>
                                        </p:tav>
                                      </p:tavLst>
                                    </p:anim>
                                    <p:animEffect transition="in" filter="wipe(up)">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18443" grpId="0"/>
      <p:bldP spid="6"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4D90DE-4DF2-E2E2-BC5C-A8702EC1B1E7}"/>
              </a:ext>
            </a:extLst>
          </p:cNvPr>
          <p:cNvGrpSpPr>
            <a:grpSpLocks/>
          </p:cNvGrpSpPr>
          <p:nvPr/>
        </p:nvGrpSpPr>
        <p:grpSpPr bwMode="auto">
          <a:xfrm>
            <a:off x="1222375" y="914400"/>
            <a:ext cx="3532188" cy="3533775"/>
            <a:chOff x="1222818" y="915193"/>
            <a:chExt cx="3531755" cy="3533280"/>
          </a:xfrm>
        </p:grpSpPr>
        <p:sp>
          <p:nvSpPr>
            <p:cNvPr id="3" name="Rektangel 40">
              <a:extLst>
                <a:ext uri="{FF2B5EF4-FFF2-40B4-BE49-F238E27FC236}">
                  <a16:creationId xmlns:a16="http://schemas.microsoft.com/office/drawing/2014/main" id="{5F91FE82-881B-CBA4-1A71-3EBECC4D7377}"/>
                </a:ext>
              </a:extLst>
            </p:cNvPr>
            <p:cNvSpPr>
              <a:spLocks noChangeArrowheads="1"/>
            </p:cNvSpPr>
            <p:nvPr/>
          </p:nvSpPr>
          <p:spPr bwMode="auto">
            <a:xfrm rot="21269425">
              <a:off x="1222818" y="915193"/>
              <a:ext cx="3531755" cy="3533280"/>
            </a:xfrm>
            <a:prstGeom prst="rect">
              <a:avLst/>
            </a:prstGeom>
            <a:solidFill>
              <a:schemeClr val="bg2">
                <a:lumMod val="95000"/>
              </a:schemeClr>
            </a:solidFill>
            <a:ln w="25400">
              <a:noFill/>
              <a:miter lim="800000"/>
              <a:headEnd/>
              <a:tailEnd/>
            </a:ln>
            <a:effectLst>
              <a:outerShdw blurRad="63500" dist="25400" dir="2700000" algn="tl" rotWithShape="0">
                <a:schemeClr val="tx2">
                  <a:lumMod val="50000"/>
                  <a:alpha val="39999"/>
                </a:schemeClr>
              </a:outerShdw>
              <a:reflection stA="50000" endPos="18000" dist="12700" dir="5400000" sy="-100000" algn="bl" rotWithShape="0"/>
            </a:effectLst>
          </p:spPr>
          <p:txBody>
            <a:bodyPr anchor="ctr"/>
            <a:lstStyle/>
            <a:p>
              <a:pPr indent="-342900" algn="ctr" defTabSz="914400">
                <a:buFont typeface="Calibri" pitchFamily="-108" charset="0"/>
                <a:buAutoNum type="arabicPeriod"/>
                <a:defRPr/>
              </a:pPr>
              <a:endParaRPr noProof="1">
                <a:solidFill>
                  <a:srgbClr val="FFFFFF"/>
                </a:solidFill>
                <a:latin typeface="Calibri" pitchFamily="-108" charset="0"/>
                <a:ea typeface="ＭＳ Ｐゴシック" pitchFamily="-108" charset="-128"/>
                <a:cs typeface="ＭＳ Ｐゴシック" pitchFamily="-108" charset="-128"/>
              </a:endParaRPr>
            </a:p>
          </p:txBody>
        </p:sp>
        <p:pic>
          <p:nvPicPr>
            <p:cNvPr id="19476" name="Billede 17">
              <a:extLst>
                <a:ext uri="{FF2B5EF4-FFF2-40B4-BE49-F238E27FC236}">
                  <a16:creationId xmlns:a16="http://schemas.microsoft.com/office/drawing/2014/main" id="{7A9E1729-954B-8DA4-C022-B99ABDC01819}"/>
                </a:ext>
              </a:extLst>
            </p:cNvPr>
            <p:cNvPicPr>
              <a:picLocks noChangeAspect="1"/>
            </p:cNvPicPr>
            <p:nvPr/>
          </p:nvPicPr>
          <p:blipFill>
            <a:blip r:embed="rId2"/>
            <a:srcRect/>
            <a:stretch/>
          </p:blipFill>
          <p:spPr bwMode="auto">
            <a:xfrm rot="21257352">
              <a:off x="1546200" y="1008063"/>
              <a:ext cx="2846437" cy="284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4" name="Tekstboks 12">
            <a:extLst>
              <a:ext uri="{FF2B5EF4-FFF2-40B4-BE49-F238E27FC236}">
                <a16:creationId xmlns:a16="http://schemas.microsoft.com/office/drawing/2014/main" id="{9BA15148-BD69-7408-D74E-C14A63984C9F}"/>
              </a:ext>
            </a:extLst>
          </p:cNvPr>
          <p:cNvSpPr txBox="1">
            <a:spLocks noChangeArrowheads="1"/>
          </p:cNvSpPr>
          <p:nvPr/>
        </p:nvSpPr>
        <p:spPr bwMode="auto">
          <a:xfrm rot="-323260">
            <a:off x="1506538" y="3979718"/>
            <a:ext cx="333692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300" b="1" dirty="0">
                <a:solidFill>
                  <a:srgbClr val="000000"/>
                </a:solidFill>
                <a:latin typeface="Calibri" panose="020F0502020204030204" pitchFamily="34" charset="0"/>
              </a:rPr>
              <a:t>World wide access to cloud data</a:t>
            </a:r>
          </a:p>
        </p:txBody>
      </p:sp>
      <p:sp>
        <p:nvSpPr>
          <p:cNvPr id="19460" name="TextBox 43">
            <a:extLst>
              <a:ext uri="{FF2B5EF4-FFF2-40B4-BE49-F238E27FC236}">
                <a16:creationId xmlns:a16="http://schemas.microsoft.com/office/drawing/2014/main" id="{5FCFFC73-DC7A-602F-804A-D1AFD9321A05}"/>
              </a:ext>
            </a:extLst>
          </p:cNvPr>
          <p:cNvSpPr txBox="1">
            <a:spLocks noChangeArrowheads="1"/>
          </p:cNvSpPr>
          <p:nvPr/>
        </p:nvSpPr>
        <p:spPr bwMode="auto">
          <a:xfrm>
            <a:off x="314324" y="600075"/>
            <a:ext cx="227787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300" b="1" dirty="0">
                <a:solidFill>
                  <a:srgbClr val="000000"/>
                </a:solidFill>
                <a:latin typeface="Calibri" panose="020F0502020204030204" pitchFamily="34" charset="0"/>
              </a:rPr>
              <a:t>Behind the Scene</a:t>
            </a:r>
          </a:p>
        </p:txBody>
      </p:sp>
      <p:sp>
        <p:nvSpPr>
          <p:cNvPr id="19461" name="TextBox 54">
            <a:extLst>
              <a:ext uri="{FF2B5EF4-FFF2-40B4-BE49-F238E27FC236}">
                <a16:creationId xmlns:a16="http://schemas.microsoft.com/office/drawing/2014/main" id="{7461EB38-21F9-AC2D-A4F1-AA4EFCA13DD4}"/>
              </a:ext>
            </a:extLst>
          </p:cNvPr>
          <p:cNvSpPr txBox="1">
            <a:spLocks noChangeArrowheads="1"/>
          </p:cNvSpPr>
          <p:nvPr/>
        </p:nvSpPr>
        <p:spPr bwMode="auto">
          <a:xfrm>
            <a:off x="314325" y="377825"/>
            <a:ext cx="29146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nb-NO" altLang="en-US" sz="1500" b="1" dirty="0">
                <a:solidFill>
                  <a:srgbClr val="353637"/>
                </a:solidFill>
                <a:latin typeface="Calibri" panose="020F0502020204030204" pitchFamily="34" charset="0"/>
              </a:rPr>
              <a:t>The Worst Operating System</a:t>
            </a:r>
            <a:endParaRPr lang="en-GB" altLang="en-US" sz="1500" dirty="0">
              <a:solidFill>
                <a:srgbClr val="353637"/>
              </a:solidFill>
              <a:latin typeface="Calibri" panose="020F0502020204030204" pitchFamily="34" charset="0"/>
            </a:endParaRPr>
          </a:p>
        </p:txBody>
      </p:sp>
      <p:grpSp>
        <p:nvGrpSpPr>
          <p:cNvPr id="4" name="Group 3">
            <a:extLst>
              <a:ext uri="{FF2B5EF4-FFF2-40B4-BE49-F238E27FC236}">
                <a16:creationId xmlns:a16="http://schemas.microsoft.com/office/drawing/2014/main" id="{D7733B44-62BA-02C5-3EC8-E1AC6995E4F0}"/>
              </a:ext>
            </a:extLst>
          </p:cNvPr>
          <p:cNvGrpSpPr>
            <a:grpSpLocks/>
          </p:cNvGrpSpPr>
          <p:nvPr/>
        </p:nvGrpSpPr>
        <p:grpSpPr bwMode="auto">
          <a:xfrm>
            <a:off x="4594225" y="1162050"/>
            <a:ext cx="3449638" cy="3448050"/>
            <a:chOff x="4594455" y="1162233"/>
            <a:chExt cx="3449408" cy="3447883"/>
          </a:xfrm>
        </p:grpSpPr>
        <p:sp>
          <p:nvSpPr>
            <p:cNvPr id="12" name="Rektangel 40">
              <a:extLst>
                <a:ext uri="{FF2B5EF4-FFF2-40B4-BE49-F238E27FC236}">
                  <a16:creationId xmlns:a16="http://schemas.microsoft.com/office/drawing/2014/main" id="{1B4EB69A-234F-CE83-65A3-BB0EF661BF23}"/>
                </a:ext>
              </a:extLst>
            </p:cNvPr>
            <p:cNvSpPr>
              <a:spLocks noChangeArrowheads="1"/>
            </p:cNvSpPr>
            <p:nvPr/>
          </p:nvSpPr>
          <p:spPr bwMode="auto">
            <a:xfrm rot="556523">
              <a:off x="4594455" y="1162233"/>
              <a:ext cx="3449408" cy="3447883"/>
            </a:xfrm>
            <a:prstGeom prst="rect">
              <a:avLst/>
            </a:prstGeom>
            <a:solidFill>
              <a:schemeClr val="bg2">
                <a:lumMod val="95000"/>
              </a:schemeClr>
            </a:solidFill>
            <a:ln w="25400">
              <a:noFill/>
              <a:miter lim="800000"/>
              <a:headEnd/>
              <a:tailEnd/>
            </a:ln>
            <a:effectLst>
              <a:outerShdw blurRad="63500" dist="25400" dir="2700000" algn="tl" rotWithShape="0">
                <a:schemeClr val="tx2">
                  <a:lumMod val="50000"/>
                  <a:alpha val="39999"/>
                </a:schemeClr>
              </a:outerShdw>
              <a:reflection stA="50000" endPos="18000" dist="12700" dir="5400000" sy="-100000" algn="bl" rotWithShape="0"/>
            </a:effectLst>
          </p:spPr>
          <p:txBody>
            <a:bodyPr anchor="ctr"/>
            <a:lstStyle/>
            <a:p>
              <a:pPr indent="-342900" algn="ctr" defTabSz="914400">
                <a:buFont typeface="Calibri" pitchFamily="-108" charset="0"/>
                <a:buAutoNum type="arabicPeriod"/>
                <a:defRPr/>
              </a:pPr>
              <a:endParaRPr noProof="1">
                <a:solidFill>
                  <a:srgbClr val="FFFFFF"/>
                </a:solidFill>
                <a:latin typeface="Calibri" pitchFamily="-108" charset="0"/>
                <a:ea typeface="ＭＳ Ｐゴシック" pitchFamily="-108" charset="-128"/>
                <a:cs typeface="ＭＳ Ｐゴシック" pitchFamily="-108" charset="-128"/>
              </a:endParaRPr>
            </a:p>
          </p:txBody>
        </p:sp>
        <p:pic>
          <p:nvPicPr>
            <p:cNvPr id="19474" name="Billede 24">
              <a:extLst>
                <a:ext uri="{FF2B5EF4-FFF2-40B4-BE49-F238E27FC236}">
                  <a16:creationId xmlns:a16="http://schemas.microsoft.com/office/drawing/2014/main" id="{05461204-9D76-47BA-57A4-9FAA84445795}"/>
                </a:ext>
              </a:extLst>
            </p:cNvPr>
            <p:cNvPicPr>
              <a:picLocks noChangeAspect="1"/>
            </p:cNvPicPr>
            <p:nvPr/>
          </p:nvPicPr>
          <p:blipFill>
            <a:blip r:embed="rId3"/>
            <a:srcRect/>
            <a:stretch/>
          </p:blipFill>
          <p:spPr bwMode="auto">
            <a:xfrm rot="579818">
              <a:off x="5074552" y="1284288"/>
              <a:ext cx="2590583" cy="263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Rectangle 12">
            <a:extLst>
              <a:ext uri="{FF2B5EF4-FFF2-40B4-BE49-F238E27FC236}">
                <a16:creationId xmlns:a16="http://schemas.microsoft.com/office/drawing/2014/main" id="{FA5F563C-F967-2508-583C-EB25202C4049}"/>
              </a:ext>
            </a:extLst>
          </p:cNvPr>
          <p:cNvSpPr/>
          <p:nvPr/>
        </p:nvSpPr>
        <p:spPr>
          <a:xfrm>
            <a:off x="0" y="5283200"/>
            <a:ext cx="9144000" cy="157480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nb-NO" altLang="en-US" sz="1800">
              <a:solidFill>
                <a:srgbClr val="FFFFFF"/>
              </a:solidFill>
              <a:latin typeface="Calibri" panose="020F0502020204030204" pitchFamily="34" charset="0"/>
            </a:endParaRPr>
          </a:p>
        </p:txBody>
      </p:sp>
      <p:sp>
        <p:nvSpPr>
          <p:cNvPr id="18443" name="Rektangel 76">
            <a:extLst>
              <a:ext uri="{FF2B5EF4-FFF2-40B4-BE49-F238E27FC236}">
                <a16:creationId xmlns:a16="http://schemas.microsoft.com/office/drawing/2014/main" id="{5E1B09A2-E89A-23F4-9138-ED765398F8AC}"/>
              </a:ext>
            </a:extLst>
          </p:cNvPr>
          <p:cNvSpPr>
            <a:spLocks noChangeArrowheads="1"/>
          </p:cNvSpPr>
          <p:nvPr/>
        </p:nvSpPr>
        <p:spPr bwMode="auto">
          <a:xfrm>
            <a:off x="1130300" y="5486400"/>
            <a:ext cx="3494088"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r>
              <a:rPr lang="en-US" altLang="en-US" sz="1300" noProof="1">
                <a:solidFill>
                  <a:srgbClr val="262626"/>
                </a:solidFill>
                <a:latin typeface="Calibri" panose="020F0502020204030204" pitchFamily="34" charset="0"/>
                <a:cs typeface="Arial" panose="020B0604020202020204" pitchFamily="34" charset="0"/>
              </a:rPr>
              <a:t>Office 365 is frequently targeted by phishing campaigns due to its widespread use. </a:t>
            </a:r>
            <a:r>
              <a:rPr lang="en-US" altLang="en-US" sz="1300" b="1" noProof="1">
                <a:solidFill>
                  <a:srgbClr val="262626"/>
                </a:solidFill>
                <a:latin typeface="Calibri" panose="020F0502020204030204" pitchFamily="34" charset="0"/>
                <a:cs typeface="Arial" panose="020B0604020202020204" pitchFamily="34" charset="0"/>
              </a:rPr>
              <a:t>Attackers aim to gain unauthorized access to accounts, leading to potential data leaks and unauthorized access to sensitive information.</a:t>
            </a:r>
            <a:endParaRPr lang="da-DK" altLang="en-US" sz="1800" b="1" dirty="0">
              <a:solidFill>
                <a:srgbClr val="1E1C11"/>
              </a:solidFill>
            </a:endParaRPr>
          </a:p>
        </p:txBody>
      </p:sp>
      <p:grpSp>
        <p:nvGrpSpPr>
          <p:cNvPr id="5" name="Group 4">
            <a:extLst>
              <a:ext uri="{FF2B5EF4-FFF2-40B4-BE49-F238E27FC236}">
                <a16:creationId xmlns:a16="http://schemas.microsoft.com/office/drawing/2014/main" id="{A2E2EBE6-438A-B08D-030E-B5DAE6EFF273}"/>
              </a:ext>
            </a:extLst>
          </p:cNvPr>
          <p:cNvGrpSpPr>
            <a:grpSpLocks/>
          </p:cNvGrpSpPr>
          <p:nvPr/>
        </p:nvGrpSpPr>
        <p:grpSpPr bwMode="auto">
          <a:xfrm>
            <a:off x="865188" y="5524500"/>
            <a:ext cx="417512" cy="307975"/>
            <a:chOff x="865188" y="5524500"/>
            <a:chExt cx="417512" cy="307975"/>
          </a:xfrm>
        </p:grpSpPr>
        <p:sp>
          <p:nvSpPr>
            <p:cNvPr id="28" name="Oval 27">
              <a:extLst>
                <a:ext uri="{FF2B5EF4-FFF2-40B4-BE49-F238E27FC236}">
                  <a16:creationId xmlns:a16="http://schemas.microsoft.com/office/drawing/2014/main" id="{991AC709-FDC9-81A6-DA06-6848F896BBCC}"/>
                </a:ext>
              </a:extLst>
            </p:cNvPr>
            <p:cNvSpPr/>
            <p:nvPr/>
          </p:nvSpPr>
          <p:spPr bwMode="auto">
            <a:xfrm>
              <a:off x="876300" y="5575300"/>
              <a:ext cx="250825" cy="250825"/>
            </a:xfrm>
            <a:prstGeom prst="ellipse">
              <a:avLst/>
            </a:prstGeom>
            <a:noFill/>
            <a:ln>
              <a:solidFill>
                <a:schemeClr val="tx2">
                  <a:lumMod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nb-NO" altLang="en-US" sz="1800">
                <a:solidFill>
                  <a:srgbClr val="FFFFFF"/>
                </a:solidFill>
                <a:latin typeface="Calibri" panose="020F0502020204030204" pitchFamily="34" charset="0"/>
              </a:endParaRPr>
            </a:p>
          </p:txBody>
        </p:sp>
        <p:sp>
          <p:nvSpPr>
            <p:cNvPr id="19472" name="TextBox 32">
              <a:extLst>
                <a:ext uri="{FF2B5EF4-FFF2-40B4-BE49-F238E27FC236}">
                  <a16:creationId xmlns:a16="http://schemas.microsoft.com/office/drawing/2014/main" id="{9A610599-BE63-E2A5-230F-944322685331}"/>
                </a:ext>
              </a:extLst>
            </p:cNvPr>
            <p:cNvSpPr txBox="1">
              <a:spLocks noChangeArrowheads="1"/>
            </p:cNvSpPr>
            <p:nvPr/>
          </p:nvSpPr>
          <p:spPr bwMode="auto">
            <a:xfrm>
              <a:off x="865188" y="5524500"/>
              <a:ext cx="417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nb-NO" altLang="en-US" sz="1400" b="1">
                  <a:solidFill>
                    <a:srgbClr val="353637"/>
                  </a:solidFill>
                  <a:latin typeface="Calibri" panose="020F0502020204030204" pitchFamily="34" charset="0"/>
                </a:rPr>
                <a:t>1</a:t>
              </a:r>
            </a:p>
          </p:txBody>
        </p:sp>
      </p:grpSp>
      <p:sp>
        <p:nvSpPr>
          <p:cNvPr id="6" name="Tekstboks 12">
            <a:extLst>
              <a:ext uri="{FF2B5EF4-FFF2-40B4-BE49-F238E27FC236}">
                <a16:creationId xmlns:a16="http://schemas.microsoft.com/office/drawing/2014/main" id="{8D1A1123-71C4-A9D0-E783-13112583207C}"/>
              </a:ext>
            </a:extLst>
          </p:cNvPr>
          <p:cNvSpPr txBox="1">
            <a:spLocks noChangeArrowheads="1"/>
          </p:cNvSpPr>
          <p:nvPr/>
        </p:nvSpPr>
        <p:spPr bwMode="auto">
          <a:xfrm rot="582734">
            <a:off x="4521200" y="3995093"/>
            <a:ext cx="33353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300" b="1" dirty="0">
                <a:solidFill>
                  <a:srgbClr val="000000"/>
                </a:solidFill>
                <a:latin typeface="Calibri" panose="020F0502020204030204" pitchFamily="34" charset="0"/>
              </a:rPr>
              <a:t>Increased risks</a:t>
            </a:r>
          </a:p>
          <a:p>
            <a:pPr eaLnBrk="1" hangingPunct="1"/>
            <a:r>
              <a:rPr lang="en-US" altLang="en-US" sz="1100" dirty="0">
                <a:solidFill>
                  <a:srgbClr val="000000"/>
                </a:solidFill>
                <a:latin typeface="Calibri" panose="020F0502020204030204" pitchFamily="34" charset="0"/>
              </a:rPr>
              <a:t>Future ex-employee at home before leaving</a:t>
            </a:r>
            <a:endParaRPr lang="da-DK" altLang="en-US" sz="1400" dirty="0">
              <a:solidFill>
                <a:srgbClr val="000000"/>
              </a:solidFill>
              <a:latin typeface="Calibri" panose="020F0502020204030204" pitchFamily="34" charset="0"/>
            </a:endParaRPr>
          </a:p>
        </p:txBody>
      </p:sp>
      <p:sp>
        <p:nvSpPr>
          <p:cNvPr id="21" name="Rektangel 76">
            <a:extLst>
              <a:ext uri="{FF2B5EF4-FFF2-40B4-BE49-F238E27FC236}">
                <a16:creationId xmlns:a16="http://schemas.microsoft.com/office/drawing/2014/main" id="{C6347A4A-E292-537D-C9FB-7D0BD8D23E2A}"/>
              </a:ext>
            </a:extLst>
          </p:cNvPr>
          <p:cNvSpPr>
            <a:spLocks noChangeArrowheads="1"/>
          </p:cNvSpPr>
          <p:nvPr/>
        </p:nvSpPr>
        <p:spPr bwMode="auto">
          <a:xfrm>
            <a:off x="5045075" y="5486400"/>
            <a:ext cx="3494088"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r>
              <a:rPr lang="en-US" altLang="en-US" sz="1300" noProof="1">
                <a:solidFill>
                  <a:srgbClr val="262626"/>
                </a:solidFill>
                <a:latin typeface="Calibri" panose="020F0502020204030204" pitchFamily="34" charset="0"/>
                <a:cs typeface="Arial" panose="020B0604020202020204" pitchFamily="34" charset="0"/>
              </a:rPr>
              <a:t>Office 365 enables easy file and folder sharing, but mismanaged permissions can lead to data exposure. </a:t>
            </a:r>
            <a:r>
              <a:rPr lang="en-US" altLang="en-US" sz="1300" b="1" noProof="1">
                <a:solidFill>
                  <a:srgbClr val="262626"/>
                </a:solidFill>
                <a:latin typeface="Calibri" panose="020F0502020204030204" pitchFamily="34" charset="0"/>
                <a:cs typeface="Arial" panose="020B0604020202020204" pitchFamily="34" charset="0"/>
              </a:rPr>
              <a:t>Sensitive information can inadvertently be shared externally if not carefully managed.</a:t>
            </a:r>
            <a:endParaRPr lang="da-DK" altLang="en-US" sz="1800" dirty="0">
              <a:solidFill>
                <a:srgbClr val="1E1C11"/>
              </a:solidFill>
            </a:endParaRPr>
          </a:p>
        </p:txBody>
      </p:sp>
      <p:grpSp>
        <p:nvGrpSpPr>
          <p:cNvPr id="7" name="Group 21">
            <a:extLst>
              <a:ext uri="{FF2B5EF4-FFF2-40B4-BE49-F238E27FC236}">
                <a16:creationId xmlns:a16="http://schemas.microsoft.com/office/drawing/2014/main" id="{D61DC211-3A03-764D-21A0-E683C706F5BC}"/>
              </a:ext>
            </a:extLst>
          </p:cNvPr>
          <p:cNvGrpSpPr>
            <a:grpSpLocks/>
          </p:cNvGrpSpPr>
          <p:nvPr/>
        </p:nvGrpSpPr>
        <p:grpSpPr bwMode="auto">
          <a:xfrm>
            <a:off x="4779963" y="5524500"/>
            <a:ext cx="417512" cy="307975"/>
            <a:chOff x="865188" y="5524500"/>
            <a:chExt cx="417512" cy="307975"/>
          </a:xfrm>
        </p:grpSpPr>
        <p:sp>
          <p:nvSpPr>
            <p:cNvPr id="23" name="Oval 22">
              <a:extLst>
                <a:ext uri="{FF2B5EF4-FFF2-40B4-BE49-F238E27FC236}">
                  <a16:creationId xmlns:a16="http://schemas.microsoft.com/office/drawing/2014/main" id="{23F03C37-02AD-E316-8C49-7D9FE2ADD980}"/>
                </a:ext>
              </a:extLst>
            </p:cNvPr>
            <p:cNvSpPr/>
            <p:nvPr/>
          </p:nvSpPr>
          <p:spPr bwMode="auto">
            <a:xfrm>
              <a:off x="876300" y="5575300"/>
              <a:ext cx="250825" cy="250825"/>
            </a:xfrm>
            <a:prstGeom prst="ellipse">
              <a:avLst/>
            </a:prstGeom>
            <a:noFill/>
            <a:ln>
              <a:solidFill>
                <a:schemeClr val="tx2">
                  <a:lumMod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nb-NO" altLang="en-US" sz="1800">
                <a:solidFill>
                  <a:srgbClr val="FFFFFF"/>
                </a:solidFill>
                <a:latin typeface="Calibri" panose="020F0502020204030204" pitchFamily="34" charset="0"/>
              </a:endParaRPr>
            </a:p>
          </p:txBody>
        </p:sp>
        <p:sp>
          <p:nvSpPr>
            <p:cNvPr id="19470" name="TextBox 32">
              <a:extLst>
                <a:ext uri="{FF2B5EF4-FFF2-40B4-BE49-F238E27FC236}">
                  <a16:creationId xmlns:a16="http://schemas.microsoft.com/office/drawing/2014/main" id="{7F3BFE10-8C61-DB95-4225-2A4D953A746C}"/>
                </a:ext>
              </a:extLst>
            </p:cNvPr>
            <p:cNvSpPr txBox="1">
              <a:spLocks noChangeArrowheads="1"/>
            </p:cNvSpPr>
            <p:nvPr/>
          </p:nvSpPr>
          <p:spPr bwMode="auto">
            <a:xfrm>
              <a:off x="865188" y="5524500"/>
              <a:ext cx="417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nb-NO" altLang="en-US" sz="1400" b="1">
                  <a:solidFill>
                    <a:srgbClr val="353637"/>
                  </a:solidFill>
                  <a:latin typeface="Calibri" panose="020F0502020204030204" pitchFamily="34" charset="0"/>
                </a:rPr>
                <a:t>2</a:t>
              </a:r>
            </a:p>
          </p:txBody>
        </p:sp>
      </p:grpSp>
    </p:spTree>
    <p:extLst>
      <p:ext uri="{BB962C8B-B14F-4D97-AF65-F5344CB8AC3E}">
        <p14:creationId xmlns:p14="http://schemas.microsoft.com/office/powerpoint/2010/main" val="38836011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0" presetClass="path" presetSubtype="0" accel="50000" decel="50000" fill="hold" nodeType="withEffect">
                                  <p:stCondLst>
                                    <p:cond delay="0"/>
                                  </p:stCondLst>
                                  <p:childTnLst>
                                    <p:animMotion origin="layout" path="M 0.33941 -0.18518 C 0.11475 -0.16018 -0.10973 -0.13495 -0.16528 -0.1044 C -0.22049 -0.07384 -0.10712 -0.03796 0.00659 -2.22222E-6 " pathEditMode="relative" rAng="0" ptsTypes="aaA">
                                      <p:cBhvr>
                                        <p:cTn id="9" dur="1000" fill="hold"/>
                                        <p:tgtEl>
                                          <p:spTgt spid="2"/>
                                        </p:tgtEl>
                                        <p:attrNameLst>
                                          <p:attrName>ppt_x</p:attrName>
                                          <p:attrName>ppt_y</p:attrName>
                                        </p:attrNameLst>
                                      </p:cBhvr>
                                      <p:rCtr x="-28003" y="9259"/>
                                    </p:animMotion>
                                  </p:childTnLst>
                                </p:cTn>
                              </p:par>
                              <p:par>
                                <p:cTn id="10" presetID="2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8434"/>
                                        </p:tgtEl>
                                        <p:attrNameLst>
                                          <p:attrName>style.visibility</p:attrName>
                                        </p:attrNameLst>
                                      </p:cBhvr>
                                      <p:to>
                                        <p:strVal val="visible"/>
                                      </p:to>
                                    </p:set>
                                    <p:animEffect transition="in" filter="fade">
                                      <p:cBhvr>
                                        <p:cTn id="17" dur="500"/>
                                        <p:tgtEl>
                                          <p:spTgt spid="1843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0" presetClass="path" presetSubtype="0" accel="50000" decel="50000" fill="hold" nodeType="withEffect">
                                  <p:stCondLst>
                                    <p:cond delay="0"/>
                                  </p:stCondLst>
                                  <p:childTnLst>
                                    <p:animMotion origin="layout" path="M -0.08976 -0.1963 C -0.02535 -0.16296 0.03906 -0.12917 0.05399 -0.0963 C 0.0691 -0.06343 0.03437 -0.03194 1.11111E-6 3.7037E-7 " pathEditMode="relative" rAng="0" ptsTypes="aaA">
                                      <p:cBhvr>
                                        <p:cTn id="24" dur="1000" fill="hold"/>
                                        <p:tgtEl>
                                          <p:spTgt spid="4"/>
                                        </p:tgtEl>
                                        <p:attrNameLst>
                                          <p:attrName>ppt_x</p:attrName>
                                          <p:attrName>ppt_y</p:attrName>
                                        </p:attrNameLst>
                                      </p:cBhvr>
                                      <p:rCtr x="7934" y="9815"/>
                                    </p:animMotion>
                                  </p:childTnLst>
                                </p:cTn>
                              </p:par>
                              <p:par>
                                <p:cTn id="25" presetID="23"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fltVal val="0"/>
                                          </p:val>
                                        </p:tav>
                                        <p:tav tm="100000">
                                          <p:val>
                                            <p:strVal val="#ppt_w"/>
                                          </p:val>
                                        </p:tav>
                                      </p:tavLst>
                                    </p:anim>
                                    <p:anim calcmode="lin" valueType="num">
                                      <p:cBhvr>
                                        <p:cTn id="28" dur="10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2" presetClass="entr" presetSubtype="4"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p:tgtEl>
                                          <p:spTgt spid="5"/>
                                        </p:tgtEl>
                                        <p:attrNameLst>
                                          <p:attrName>ppt_y</p:attrName>
                                        </p:attrNameLst>
                                      </p:cBhvr>
                                      <p:tavLst>
                                        <p:tav tm="0">
                                          <p:val>
                                            <p:strVal val="#ppt_y+#ppt_h*1.125000"/>
                                          </p:val>
                                        </p:tav>
                                        <p:tav tm="100000">
                                          <p:val>
                                            <p:strVal val="#ppt_y"/>
                                          </p:val>
                                        </p:tav>
                                      </p:tavLst>
                                    </p:anim>
                                    <p:animEffect transition="in" filter="wipe(up)">
                                      <p:cBhvr>
                                        <p:cTn id="39" dur="500"/>
                                        <p:tgtEl>
                                          <p:spTgt spid="5"/>
                                        </p:tgtEl>
                                      </p:cBhvr>
                                    </p:animEffect>
                                  </p:childTnLst>
                                </p:cTn>
                              </p:par>
                              <p:par>
                                <p:cTn id="40" presetID="12" presetClass="entr" presetSubtype="4" fill="hold" grpId="0" nodeType="withEffect">
                                  <p:stCondLst>
                                    <p:cond delay="200"/>
                                  </p:stCondLst>
                                  <p:childTnLst>
                                    <p:set>
                                      <p:cBhvr>
                                        <p:cTn id="41" dur="1" fill="hold">
                                          <p:stCondLst>
                                            <p:cond delay="0"/>
                                          </p:stCondLst>
                                        </p:cTn>
                                        <p:tgtEl>
                                          <p:spTgt spid="18443"/>
                                        </p:tgtEl>
                                        <p:attrNameLst>
                                          <p:attrName>style.visibility</p:attrName>
                                        </p:attrNameLst>
                                      </p:cBhvr>
                                      <p:to>
                                        <p:strVal val="visible"/>
                                      </p:to>
                                    </p:set>
                                    <p:anim calcmode="lin" valueType="num">
                                      <p:cBhvr additive="base">
                                        <p:cTn id="42" dur="500"/>
                                        <p:tgtEl>
                                          <p:spTgt spid="18443"/>
                                        </p:tgtEl>
                                        <p:attrNameLst>
                                          <p:attrName>ppt_y</p:attrName>
                                        </p:attrNameLst>
                                      </p:cBhvr>
                                      <p:tavLst>
                                        <p:tav tm="0">
                                          <p:val>
                                            <p:strVal val="#ppt_y+#ppt_h*1.125000"/>
                                          </p:val>
                                        </p:tav>
                                        <p:tav tm="100000">
                                          <p:val>
                                            <p:strVal val="#ppt_y"/>
                                          </p:val>
                                        </p:tav>
                                      </p:tavLst>
                                    </p:anim>
                                    <p:animEffect transition="in" filter="wipe(up)">
                                      <p:cBhvr>
                                        <p:cTn id="43" dur="500"/>
                                        <p:tgtEl>
                                          <p:spTgt spid="1844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2" presetClass="entr" presetSubtype="4"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additive="base">
                                        <p:cTn id="48" dur="500"/>
                                        <p:tgtEl>
                                          <p:spTgt spid="7"/>
                                        </p:tgtEl>
                                        <p:attrNameLst>
                                          <p:attrName>ppt_y</p:attrName>
                                        </p:attrNameLst>
                                      </p:cBhvr>
                                      <p:tavLst>
                                        <p:tav tm="0">
                                          <p:val>
                                            <p:strVal val="#ppt_y+#ppt_h*1.125000"/>
                                          </p:val>
                                        </p:tav>
                                        <p:tav tm="100000">
                                          <p:val>
                                            <p:strVal val="#ppt_y"/>
                                          </p:val>
                                        </p:tav>
                                      </p:tavLst>
                                    </p:anim>
                                    <p:animEffect transition="in" filter="wipe(up)">
                                      <p:cBhvr>
                                        <p:cTn id="49" dur="500"/>
                                        <p:tgtEl>
                                          <p:spTgt spid="7"/>
                                        </p:tgtEl>
                                      </p:cBhvr>
                                    </p:animEffect>
                                  </p:childTnLst>
                                </p:cTn>
                              </p:par>
                              <p:par>
                                <p:cTn id="50" presetID="12" presetClass="entr" presetSubtype="4" fill="hold" grpId="0" nodeType="withEffect">
                                  <p:stCondLst>
                                    <p:cond delay="200"/>
                                  </p:stCondLst>
                                  <p:childTnLst>
                                    <p:set>
                                      <p:cBhvr>
                                        <p:cTn id="51" dur="1" fill="hold">
                                          <p:stCondLst>
                                            <p:cond delay="0"/>
                                          </p:stCondLst>
                                        </p:cTn>
                                        <p:tgtEl>
                                          <p:spTgt spid="21"/>
                                        </p:tgtEl>
                                        <p:attrNameLst>
                                          <p:attrName>style.visibility</p:attrName>
                                        </p:attrNameLst>
                                      </p:cBhvr>
                                      <p:to>
                                        <p:strVal val="visible"/>
                                      </p:to>
                                    </p:set>
                                    <p:anim calcmode="lin" valueType="num">
                                      <p:cBhvr additive="base">
                                        <p:cTn id="52" dur="500"/>
                                        <p:tgtEl>
                                          <p:spTgt spid="21"/>
                                        </p:tgtEl>
                                        <p:attrNameLst>
                                          <p:attrName>ppt_y</p:attrName>
                                        </p:attrNameLst>
                                      </p:cBhvr>
                                      <p:tavLst>
                                        <p:tav tm="0">
                                          <p:val>
                                            <p:strVal val="#ppt_y+#ppt_h*1.125000"/>
                                          </p:val>
                                        </p:tav>
                                        <p:tav tm="100000">
                                          <p:val>
                                            <p:strVal val="#ppt_y"/>
                                          </p:val>
                                        </p:tav>
                                      </p:tavLst>
                                    </p:anim>
                                    <p:animEffect transition="in" filter="wipe(up)">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18443" grpId="0"/>
      <p:bldP spid="6" grpId="0"/>
      <p:bldP spid="21" grpId="0"/>
    </p:bldLst>
  </p:timing>
</p:sld>
</file>

<file path=ppt/theme/theme1.xml><?xml version="1.0" encoding="utf-8"?>
<a:theme xmlns:a="http://schemas.openxmlformats.org/drawingml/2006/main" name="Kontortema">
  <a:themeElements>
    <a:clrScheme name="Custom 28">
      <a:dk1>
        <a:srgbClr val="FFFCF9"/>
      </a:dk1>
      <a:lt1>
        <a:sysClr val="window" lastClr="FFFFFF"/>
      </a:lt1>
      <a:dk2>
        <a:srgbClr val="D7D8D9"/>
      </a:dk2>
      <a:lt2>
        <a:srgbClr val="FFFFFF"/>
      </a:lt2>
      <a:accent1>
        <a:srgbClr val="E6E6E6"/>
      </a:accent1>
      <a:accent2>
        <a:srgbClr val="F9AF18"/>
      </a:accent2>
      <a:accent3>
        <a:srgbClr val="78C5DD"/>
      </a:accent3>
      <a:accent4>
        <a:srgbClr val="0081BE"/>
      </a:accent4>
      <a:accent5>
        <a:srgbClr val="FAB900"/>
      </a:accent5>
      <a:accent6>
        <a:srgbClr val="E7711C"/>
      </a:accent6>
      <a:hlink>
        <a:srgbClr val="BC071E"/>
      </a:hlink>
      <a:folHlink>
        <a:srgbClr val="B8161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lideshop-Blue-Ocean-Animated.ppt  -  Compatibility Mode" id="{95E02909-F960-453F-8C44-9AC8F05D2FA7}" vid="{F6569D45-C789-4D9C-9D59-0E4A6E522BE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LongProperties xmlns="http://schemas.microsoft.com/office/2006/metadata/long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840F1438B10BE4DA28617B1BAE37C18" ma:contentTypeVersion="14" ma:contentTypeDescription="Create a new document." ma:contentTypeScope="" ma:versionID="21ab054b11020eabe201722c865a47be">
  <xsd:schema xmlns:xsd="http://www.w3.org/2001/XMLSchema" xmlns:xs="http://www.w3.org/2001/XMLSchema" xmlns:p="http://schemas.microsoft.com/office/2006/metadata/properties" xmlns:ns2="076f8306-d30c-4b3b-bbe0-08f490297bd2" xmlns:ns3="315c70b6-cb6b-4e18-9d97-7f8dbb46bab6" targetNamespace="http://schemas.microsoft.com/office/2006/metadata/properties" ma:root="true" ma:fieldsID="e7a900e5eef4ec6b7187e8cdf5abf3d9" ns2:_="" ns3:_="">
    <xsd:import namespace="076f8306-d30c-4b3b-bbe0-08f490297bd2"/>
    <xsd:import namespace="315c70b6-cb6b-4e18-9d97-7f8dbb46bab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6f8306-d30c-4b3b-bbe0-08f490297b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9a8c5e9b-7e86-4e15-ac04-1f3d79bb2238"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15c70b6-cb6b-4e18-9d97-7f8dbb46bab6"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c8b51730-ee2f-43cf-a23b-a9cc45dd5d91}" ma:internalName="TaxCatchAll" ma:showField="CatchAllData" ma:web="315c70b6-cb6b-4e18-9d97-7f8dbb46bab6">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1EEF12E-0B3B-4EF1-8888-643FAB1D286F}">
  <ds:schemaRefs>
    <ds:schemaRef ds:uri="http://schemas.microsoft.com/office/2006/metadata/longProperties"/>
  </ds:schemaRefs>
</ds:datastoreItem>
</file>

<file path=customXml/itemProps2.xml><?xml version="1.0" encoding="utf-8"?>
<ds:datastoreItem xmlns:ds="http://schemas.openxmlformats.org/officeDocument/2006/customXml" ds:itemID="{E116F2E3-9779-42F8-B1F3-8919B1EA03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6f8306-d30c-4b3b-bbe0-08f490297bd2"/>
    <ds:schemaRef ds:uri="315c70b6-cb6b-4e18-9d97-7f8dbb46ba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F1AB55C-FA7A-4537-9006-9EF446804B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Slideshop-Blue-Ocean-Animated</Template>
  <TotalTime>263</TotalTime>
  <Words>1132</Words>
  <Application>Microsoft Office PowerPoint</Application>
  <PresentationFormat>On-screen Show (4:3)</PresentationFormat>
  <Paragraphs>202</Paragraphs>
  <Slides>16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Arial Narrow</vt:lpstr>
      <vt:lpstr>Calibri</vt:lpstr>
      <vt:lpstr>OCR A Extended</vt:lpstr>
      <vt:lpstr>Pieces of Eight</vt:lpstr>
      <vt:lpstr>Kontortema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Michael Scheidell</dc:creator>
  <cp:lastModifiedBy>Michael Scheidell</cp:lastModifiedBy>
  <cp:revision>2</cp:revision>
  <cp:lastPrinted>2024-10-25T09:20:19Z</cp:lastPrinted>
  <dcterms:created xsi:type="dcterms:W3CDTF">2024-10-25T08:12:19Z</dcterms:created>
  <dcterms:modified xsi:type="dcterms:W3CDTF">2025-03-05T00:41:36Z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xd_Signature">
    <vt:lpwstr/>
  </property>
  <property fmtid="{D5CDD505-2E9C-101B-9397-08002B2CF9AE}" pid="3" name="display_urn:schemas-microsoft-com:office:office#Editor">
    <vt:lpwstr>Michael Scheidell</vt:lpwstr>
  </property>
  <property fmtid="{D5CDD505-2E9C-101B-9397-08002B2CF9AE}" pid="4" name="xd_ProgID">
    <vt:lpwstr/>
  </property>
  <property fmtid="{D5CDD505-2E9C-101B-9397-08002B2CF9AE}" pid="5" name="_ExtendedDescription">
    <vt:lpwstr/>
  </property>
  <property fmtid="{D5CDD505-2E9C-101B-9397-08002B2CF9AE}" pid="6" name="display_urn:schemas-microsoft-com:office:office#Author">
    <vt:lpwstr>Michael Scheidell</vt:lpwstr>
  </property>
  <property fmtid="{D5CDD505-2E9C-101B-9397-08002B2CF9AE}" pid="7" name="ComplianceAssetId">
    <vt:lpwstr/>
  </property>
  <property fmtid="{D5CDD505-2E9C-101B-9397-08002B2CF9AE}" pid="8" name="TemplateUrl">
    <vt:lpwstr/>
  </property>
  <property fmtid="{D5CDD505-2E9C-101B-9397-08002B2CF9AE}" pid="9" name="ContentTypeId">
    <vt:lpwstr>0x0101007715C72FDC971E429F29E6C38BEE7FCD</vt:lpwstr>
  </property>
  <property fmtid="{D5CDD505-2E9C-101B-9397-08002B2CF9AE}" pid="10" name="TriggerFlowInfo">
    <vt:lpwstr/>
  </property>
</Properties>
</file>